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56" r:id="rId2"/>
    <p:sldId id="282" r:id="rId3"/>
    <p:sldId id="258" r:id="rId4"/>
    <p:sldId id="260" r:id="rId5"/>
    <p:sldId id="283" r:id="rId6"/>
    <p:sldId id="281" r:id="rId7"/>
    <p:sldId id="293" r:id="rId8"/>
    <p:sldId id="286" r:id="rId9"/>
    <p:sldId id="285" r:id="rId10"/>
    <p:sldId id="261" r:id="rId11"/>
    <p:sldId id="291" r:id="rId12"/>
    <p:sldId id="269" r:id="rId13"/>
    <p:sldId id="288" r:id="rId14"/>
    <p:sldId id="287" r:id="rId15"/>
    <p:sldId id="262" r:id="rId16"/>
    <p:sldId id="275" r:id="rId17"/>
    <p:sldId id="294" r:id="rId18"/>
    <p:sldId id="267" r:id="rId19"/>
    <p:sldId id="295" r:id="rId20"/>
    <p:sldId id="263" r:id="rId21"/>
    <p:sldId id="296" r:id="rId22"/>
    <p:sldId id="284" r:id="rId23"/>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A626F4B-F0FF-4B37-8EC2-48A7DCDA1AF8}">
          <p14:sldIdLst>
            <p14:sldId id="256"/>
            <p14:sldId id="282"/>
            <p14:sldId id="258"/>
            <p14:sldId id="260"/>
            <p14:sldId id="283"/>
            <p14:sldId id="281"/>
            <p14:sldId id="293"/>
            <p14:sldId id="286"/>
            <p14:sldId id="285"/>
            <p14:sldId id="261"/>
            <p14:sldId id="291"/>
            <p14:sldId id="269"/>
            <p14:sldId id="288"/>
            <p14:sldId id="287"/>
            <p14:sldId id="262"/>
            <p14:sldId id="275"/>
            <p14:sldId id="294"/>
            <p14:sldId id="267"/>
            <p14:sldId id="295"/>
            <p14:sldId id="263"/>
            <p14:sldId id="296"/>
            <p14:sldId id="284"/>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E6E7"/>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71" autoAdjust="0"/>
    <p:restoredTop sz="94660"/>
  </p:normalViewPr>
  <p:slideViewPr>
    <p:cSldViewPr snapToGrid="0">
      <p:cViewPr varScale="1">
        <p:scale>
          <a:sx n="92" d="100"/>
          <a:sy n="92" d="100"/>
        </p:scale>
        <p:origin x="93" y="291"/>
      </p:cViewPr>
      <p:guideLst>
        <p:guide orient="horz" pos="2160"/>
        <p:guide pos="3840"/>
      </p:guideLst>
    </p:cSldViewPr>
  </p:slideViewPr>
  <p:notesTextViewPr>
    <p:cViewPr>
      <p:scale>
        <a:sx n="1" d="1"/>
        <a:sy n="1" d="1"/>
      </p:scale>
      <p:origin x="0" y="0"/>
    </p:cViewPr>
  </p:notesTextViewPr>
  <p:sorterViewPr>
    <p:cViewPr>
      <p:scale>
        <a:sx n="139" d="100"/>
        <a:sy n="139" d="100"/>
      </p:scale>
      <p:origin x="0" y="0"/>
    </p:cViewPr>
  </p:sorterViewPr>
  <p:notesViewPr>
    <p:cSldViewPr snapToGrid="0">
      <p:cViewPr varScale="1">
        <p:scale>
          <a:sx n="70" d="100"/>
          <a:sy n="70" d="100"/>
        </p:scale>
        <p:origin x="25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96566E-A135-47C5-B666-D77ED219465C}" type="datetimeFigureOut">
              <a:rPr lang="zh-CN" altLang="en-US" smtClean="0"/>
              <a:t>2020/2/11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A0E1E66-0EA3-46B4-8216-B1B8BE711FF1}" type="slidenum">
              <a:rPr lang="zh-CN" altLang="en-US" smtClean="0"/>
              <a:t>‹#›</a:t>
            </a:fld>
            <a:endParaRPr lang="zh-CN" altLang="en-US"/>
          </a:p>
        </p:txBody>
      </p:sp>
    </p:spTree>
    <p:extLst>
      <p:ext uri="{BB962C8B-B14F-4D97-AF65-F5344CB8AC3E}">
        <p14:creationId xmlns:p14="http://schemas.microsoft.com/office/powerpoint/2010/main" val="108029007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00BAA7-22A5-49C2-BA97-E6B0C9CFDA3C}" type="datetimeFigureOut">
              <a:rPr lang="zh-CN" altLang="en-US" smtClean="0"/>
              <a:t>2020/2/11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D9F56C-685E-485A-BF04-BF7465453AF0}" type="slidenum">
              <a:rPr lang="zh-CN" altLang="en-US" smtClean="0"/>
              <a:t>‹#›</a:t>
            </a:fld>
            <a:endParaRPr lang="zh-CN" altLang="en-US"/>
          </a:p>
        </p:txBody>
      </p:sp>
    </p:spTree>
    <p:extLst>
      <p:ext uri="{BB962C8B-B14F-4D97-AF65-F5344CB8AC3E}">
        <p14:creationId xmlns:p14="http://schemas.microsoft.com/office/powerpoint/2010/main" val="485842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1</a:t>
            </a:fld>
            <a:endParaRPr lang="zh-CN" altLang="en-US"/>
          </a:p>
        </p:txBody>
      </p:sp>
    </p:spTree>
    <p:extLst>
      <p:ext uri="{BB962C8B-B14F-4D97-AF65-F5344CB8AC3E}">
        <p14:creationId xmlns:p14="http://schemas.microsoft.com/office/powerpoint/2010/main" val="796170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Times New Roman" panose="02020603050405020304" pitchFamily="18" charset="0"/>
                <a:cs typeface="Times New Roman" panose="02020603050405020304" pitchFamily="18" charset="0"/>
              </a:rPr>
              <a:t>由于瑕疵识别会涉及到经线纬线，数据增强不适合使用旋转操作，所以我们只是针对图像的像素进行了处理，故原图像和变化之后的图像的瑕疵类型，瑕疵位置都是一样的，所以在进行标注的时候只需要标注原图像，然后写一个</a:t>
            </a:r>
            <a:r>
              <a:rPr lang="en-US" altLang="zh-CN" dirty="0">
                <a:latin typeface="Times New Roman" panose="02020603050405020304" pitchFamily="18" charset="0"/>
                <a:cs typeface="Times New Roman" panose="02020603050405020304" pitchFamily="18" charset="0"/>
              </a:rPr>
              <a:t>python</a:t>
            </a:r>
            <a:r>
              <a:rPr lang="zh-CN" altLang="en-US" dirty="0">
                <a:latin typeface="Times New Roman" panose="02020603050405020304" pitchFamily="18" charset="0"/>
                <a:cs typeface="Times New Roman" panose="02020603050405020304" pitchFamily="18" charset="0"/>
              </a:rPr>
              <a:t>程序，修改原图像的</a:t>
            </a:r>
            <a:r>
              <a:rPr lang="en-US" altLang="zh-CN" dirty="0">
                <a:latin typeface="Times New Roman" panose="02020603050405020304" pitchFamily="18" charset="0"/>
                <a:cs typeface="Times New Roman" panose="02020603050405020304" pitchFamily="18" charset="0"/>
              </a:rPr>
              <a:t>xml</a:t>
            </a:r>
            <a:r>
              <a:rPr lang="zh-CN" altLang="en-US" dirty="0">
                <a:latin typeface="Times New Roman" panose="02020603050405020304" pitchFamily="18" charset="0"/>
                <a:cs typeface="Times New Roman" panose="02020603050405020304" pitchFamily="18" charset="0"/>
              </a:rPr>
              <a:t>文件中的文件名即可。需要注意的是，为了能够批量处理，图片的命名需要规范，按照</a:t>
            </a:r>
            <a:r>
              <a:rPr lang="en-US" altLang="zh-CN" dirty="0">
                <a:latin typeface="Times New Roman" panose="02020603050405020304" pitchFamily="18" charset="0"/>
                <a:cs typeface="Times New Roman" panose="02020603050405020304" pitchFamily="18" charset="0"/>
              </a:rPr>
              <a:t>VOC</a:t>
            </a:r>
            <a:r>
              <a:rPr lang="zh-CN" altLang="en-US" dirty="0">
                <a:latin typeface="Times New Roman" panose="02020603050405020304" pitchFamily="18" charset="0"/>
                <a:cs typeface="Times New Roman" panose="02020603050405020304" pitchFamily="18" charset="0"/>
              </a:rPr>
              <a:t>的格式命名。</a:t>
            </a:r>
          </a:p>
          <a:p>
            <a:endParaRPr lang="zh-CN" altLang="en-US" dirty="0"/>
          </a:p>
        </p:txBody>
      </p:sp>
      <p:sp>
        <p:nvSpPr>
          <p:cNvPr id="4" name="灯片编号占位符 3"/>
          <p:cNvSpPr>
            <a:spLocks noGrp="1"/>
          </p:cNvSpPr>
          <p:nvPr>
            <p:ph type="sldNum" sz="quarter" idx="10"/>
          </p:nvPr>
        </p:nvSpPr>
        <p:spPr/>
        <p:txBody>
          <a:bodyPr/>
          <a:lstStyle/>
          <a:p>
            <a:fld id="{63D9F56C-685E-485A-BF04-BF7465453AF0}" type="slidenum">
              <a:rPr lang="zh-CN" altLang="en-US" smtClean="0"/>
              <a:t>12</a:t>
            </a:fld>
            <a:endParaRPr lang="zh-CN" altLang="en-US"/>
          </a:p>
        </p:txBody>
      </p:sp>
    </p:spTree>
    <p:extLst>
      <p:ext uri="{BB962C8B-B14F-4D97-AF65-F5344CB8AC3E}">
        <p14:creationId xmlns:p14="http://schemas.microsoft.com/office/powerpoint/2010/main" val="28288796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15</a:t>
            </a:fld>
            <a:endParaRPr lang="zh-CN" altLang="en-US"/>
          </a:p>
        </p:txBody>
      </p:sp>
    </p:spTree>
    <p:extLst>
      <p:ext uri="{BB962C8B-B14F-4D97-AF65-F5344CB8AC3E}">
        <p14:creationId xmlns:p14="http://schemas.microsoft.com/office/powerpoint/2010/main" val="5815388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16</a:t>
            </a:fld>
            <a:endParaRPr lang="zh-CN" altLang="en-US"/>
          </a:p>
        </p:txBody>
      </p:sp>
    </p:spTree>
    <p:extLst>
      <p:ext uri="{BB962C8B-B14F-4D97-AF65-F5344CB8AC3E}">
        <p14:creationId xmlns:p14="http://schemas.microsoft.com/office/powerpoint/2010/main" val="23364112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17</a:t>
            </a:fld>
            <a:endParaRPr lang="zh-CN" altLang="en-US"/>
          </a:p>
        </p:txBody>
      </p:sp>
    </p:spTree>
    <p:extLst>
      <p:ext uri="{BB962C8B-B14F-4D97-AF65-F5344CB8AC3E}">
        <p14:creationId xmlns:p14="http://schemas.microsoft.com/office/powerpoint/2010/main" val="12898104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18</a:t>
            </a:fld>
            <a:endParaRPr lang="zh-CN" altLang="en-US"/>
          </a:p>
        </p:txBody>
      </p:sp>
    </p:spTree>
    <p:extLst>
      <p:ext uri="{BB962C8B-B14F-4D97-AF65-F5344CB8AC3E}">
        <p14:creationId xmlns:p14="http://schemas.microsoft.com/office/powerpoint/2010/main" val="42402957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19</a:t>
            </a:fld>
            <a:endParaRPr lang="zh-CN" altLang="en-US"/>
          </a:p>
        </p:txBody>
      </p:sp>
    </p:spTree>
    <p:extLst>
      <p:ext uri="{BB962C8B-B14F-4D97-AF65-F5344CB8AC3E}">
        <p14:creationId xmlns:p14="http://schemas.microsoft.com/office/powerpoint/2010/main" val="4198696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20</a:t>
            </a:fld>
            <a:endParaRPr lang="zh-CN" altLang="en-US"/>
          </a:p>
        </p:txBody>
      </p:sp>
    </p:spTree>
    <p:extLst>
      <p:ext uri="{BB962C8B-B14F-4D97-AF65-F5344CB8AC3E}">
        <p14:creationId xmlns:p14="http://schemas.microsoft.com/office/powerpoint/2010/main" val="42906210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D9F56C-685E-485A-BF04-BF7465453AF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208453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solidFill>
                  <a:prstClr val="black"/>
                </a:solidFill>
              </a:rPr>
              <a:pPr/>
              <a:t>22</a:t>
            </a:fld>
            <a:endParaRPr lang="zh-CN" altLang="en-US">
              <a:solidFill>
                <a:prstClr val="black"/>
              </a:solidFill>
            </a:endParaRPr>
          </a:p>
        </p:txBody>
      </p:sp>
    </p:spTree>
    <p:extLst>
      <p:ext uri="{BB962C8B-B14F-4D97-AF65-F5344CB8AC3E}">
        <p14:creationId xmlns:p14="http://schemas.microsoft.com/office/powerpoint/2010/main" val="7961709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2</a:t>
            </a:fld>
            <a:endParaRPr lang="zh-CN" altLang="en-US"/>
          </a:p>
        </p:txBody>
      </p:sp>
    </p:spTree>
    <p:extLst>
      <p:ext uri="{BB962C8B-B14F-4D97-AF65-F5344CB8AC3E}">
        <p14:creationId xmlns:p14="http://schemas.microsoft.com/office/powerpoint/2010/main" val="1368639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3</a:t>
            </a:fld>
            <a:endParaRPr lang="zh-CN" altLang="en-US"/>
          </a:p>
        </p:txBody>
      </p:sp>
    </p:spTree>
    <p:extLst>
      <p:ext uri="{BB962C8B-B14F-4D97-AF65-F5344CB8AC3E}">
        <p14:creationId xmlns:p14="http://schemas.microsoft.com/office/powerpoint/2010/main" val="4208248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4</a:t>
            </a:fld>
            <a:endParaRPr lang="zh-CN" altLang="en-US"/>
          </a:p>
        </p:txBody>
      </p:sp>
    </p:spTree>
    <p:extLst>
      <p:ext uri="{BB962C8B-B14F-4D97-AF65-F5344CB8AC3E}">
        <p14:creationId xmlns:p14="http://schemas.microsoft.com/office/powerpoint/2010/main" val="1622686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5</a:t>
            </a:fld>
            <a:endParaRPr lang="zh-CN" altLang="en-US"/>
          </a:p>
        </p:txBody>
      </p:sp>
    </p:spTree>
    <p:extLst>
      <p:ext uri="{BB962C8B-B14F-4D97-AF65-F5344CB8AC3E}">
        <p14:creationId xmlns:p14="http://schemas.microsoft.com/office/powerpoint/2010/main" val="490037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6</a:t>
            </a:fld>
            <a:endParaRPr lang="zh-CN" altLang="en-US"/>
          </a:p>
        </p:txBody>
      </p:sp>
    </p:spTree>
    <p:extLst>
      <p:ext uri="{BB962C8B-B14F-4D97-AF65-F5344CB8AC3E}">
        <p14:creationId xmlns:p14="http://schemas.microsoft.com/office/powerpoint/2010/main" val="32073761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D9F56C-685E-485A-BF04-BF7465453AF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3007686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10</a:t>
            </a:fld>
            <a:endParaRPr lang="zh-CN" altLang="en-US"/>
          </a:p>
        </p:txBody>
      </p:sp>
    </p:spTree>
    <p:extLst>
      <p:ext uri="{BB962C8B-B14F-4D97-AF65-F5344CB8AC3E}">
        <p14:creationId xmlns:p14="http://schemas.microsoft.com/office/powerpoint/2010/main" val="8056924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D9F56C-685E-485A-BF04-BF7465453AF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30076864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F2F2F2">
            <a:alpha val="57000"/>
          </a:srgbClr>
        </a:solidFill>
        <a:effectLst/>
      </p:bgPr>
    </p:bg>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3427"/>
            <a:ext cx="12192000" cy="6854573"/>
          </a:xfrm>
          <a:prstGeom prst="rect">
            <a:avLst/>
          </a:prstGeom>
        </p:spPr>
      </p:pic>
      <p:pic>
        <p:nvPicPr>
          <p:cNvPr id="7" name="图片 6"/>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flipH="1">
            <a:off x="6642340" y="0"/>
            <a:ext cx="5549660" cy="3302911"/>
          </a:xfrm>
          <a:prstGeom prst="rect">
            <a:avLst/>
          </a:prstGeom>
        </p:spPr>
      </p:pic>
      <p:pic>
        <p:nvPicPr>
          <p:cNvPr id="8" name="图片 7"/>
          <p:cNvPicPr>
            <a:picLocks noChangeAspect="1"/>
          </p:cNvPicPr>
          <p:nvPr userDrawn="1"/>
        </p:nvPicPr>
        <p:blipFill>
          <a:blip r:embed="rId4" cstate="screen">
            <a:extLst>
              <a:ext uri="{28A0092B-C50C-407E-A947-70E740481C1C}">
                <a14:useLocalDpi xmlns:a14="http://schemas.microsoft.com/office/drawing/2010/main"/>
              </a:ext>
            </a:extLst>
          </a:blip>
          <a:srcRect b="67550"/>
          <a:stretch>
            <a:fillRect/>
          </a:stretch>
        </p:blipFill>
        <p:spPr>
          <a:xfrm rot="2551530" flipH="1">
            <a:off x="-4745853" y="3397661"/>
            <a:ext cx="8537070" cy="2772836"/>
          </a:xfrm>
          <a:custGeom>
            <a:avLst/>
            <a:gdLst>
              <a:gd name="connsiteX0" fmla="*/ 5766606 w 10013678"/>
              <a:gd name="connsiteY0" fmla="*/ 0 h 3252438"/>
              <a:gd name="connsiteX1" fmla="*/ 2783632 w 10013678"/>
              <a:gd name="connsiteY1" fmla="*/ 3252438 h 3252438"/>
              <a:gd name="connsiteX2" fmla="*/ 0 w 10013678"/>
              <a:gd name="connsiteY2" fmla="*/ 699430 h 3252438"/>
              <a:gd name="connsiteX3" fmla="*/ 0 w 10013678"/>
              <a:gd name="connsiteY3" fmla="*/ 0 h 3252438"/>
              <a:gd name="connsiteX4" fmla="*/ 10013678 w 10013678"/>
              <a:gd name="connsiteY4" fmla="*/ 0 h 3252438"/>
              <a:gd name="connsiteX5" fmla="*/ 10013678 w 10013678"/>
              <a:gd name="connsiteY5" fmla="*/ 229291 h 3252438"/>
              <a:gd name="connsiteX6" fmla="*/ 9763673 w 10013678"/>
              <a:gd name="connsiteY6" fmla="*/ 0 h 325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13678" h="3252438">
                <a:moveTo>
                  <a:pt x="5766606" y="0"/>
                </a:moveTo>
                <a:lnTo>
                  <a:pt x="2783632" y="3252438"/>
                </a:lnTo>
                <a:lnTo>
                  <a:pt x="0" y="699430"/>
                </a:lnTo>
                <a:lnTo>
                  <a:pt x="0" y="0"/>
                </a:lnTo>
                <a:close/>
                <a:moveTo>
                  <a:pt x="10013678" y="0"/>
                </a:moveTo>
                <a:lnTo>
                  <a:pt x="10013678" y="229291"/>
                </a:lnTo>
                <a:lnTo>
                  <a:pt x="9763673" y="0"/>
                </a:lnTo>
                <a:close/>
              </a:path>
            </a:pathLst>
          </a:custGeom>
        </p:spPr>
      </p:pic>
      <p:pic>
        <p:nvPicPr>
          <p:cNvPr id="10" name="图片 9"/>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121801" y="452077"/>
            <a:ext cx="5948398" cy="5953846"/>
          </a:xfrm>
          <a:prstGeom prst="rect">
            <a:avLst/>
          </a:prstGeom>
          <a:noFill/>
        </p:spPr>
      </p:pic>
    </p:spTree>
    <p:extLst>
      <p:ext uri="{BB962C8B-B14F-4D97-AF65-F5344CB8AC3E}">
        <p14:creationId xmlns:p14="http://schemas.microsoft.com/office/powerpoint/2010/main" val="59973889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1+#ppt_w/2"/>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14:presetBounceEnd="42000">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14:bounceEnd="42000">
                                          <p:cBhvr additive="base">
                                            <p:cTn id="11" dur="1500" fill="hold"/>
                                            <p:tgtEl>
                                              <p:spTgt spid="8"/>
                                            </p:tgtEl>
                                            <p:attrNameLst>
                                              <p:attrName>ppt_x</p:attrName>
                                            </p:attrNameLst>
                                          </p:cBhvr>
                                          <p:tavLst>
                                            <p:tav tm="0">
                                              <p:val>
                                                <p:strVal val="0-#ppt_w/2"/>
                                              </p:val>
                                            </p:tav>
                                            <p:tav tm="100000">
                                              <p:val>
                                                <p:strVal val="#ppt_x"/>
                                              </p:val>
                                            </p:tav>
                                          </p:tavLst>
                                        </p:anim>
                                        <p:anim calcmode="lin" valueType="num" p14:bounceEnd="42000">
                                          <p:cBhvr additive="base">
                                            <p:cTn id="12" dur="1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14:presetBounceEnd="42000">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14:bounceEnd="42000">
                                          <p:cBhvr additive="base">
                                            <p:cTn id="15" dur="1500" fill="hold"/>
                                            <p:tgtEl>
                                              <p:spTgt spid="10"/>
                                            </p:tgtEl>
                                            <p:attrNameLst>
                                              <p:attrName>ppt_x</p:attrName>
                                            </p:attrNameLst>
                                          </p:cBhvr>
                                          <p:tavLst>
                                            <p:tav tm="0">
                                              <p:val>
                                                <p:strVal val="#ppt_x"/>
                                              </p:val>
                                            </p:tav>
                                            <p:tav tm="100000">
                                              <p:val>
                                                <p:strVal val="#ppt_x"/>
                                              </p:val>
                                            </p:tav>
                                          </p:tavLst>
                                        </p:anim>
                                        <p:anim calcmode="lin" valueType="num" p14:bounceEnd="42000">
                                          <p:cBhvr additive="base">
                                            <p:cTn id="16"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1+#ppt_w/2"/>
                                              </p:val>
                                            </p:tav>
                                            <p:tav tm="100000">
                                              <p:val>
                                                <p:strVal val="#ppt_x"/>
                                              </p:val>
                                            </p:tav>
                                          </p:tavLst>
                                        </p:anim>
                                        <p:anim calcmode="lin" valueType="num">
                                          <p:cBhvr additive="base">
                                            <p:cTn id="8" dur="1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500" fill="hold"/>
                                            <p:tgtEl>
                                              <p:spTgt spid="8"/>
                                            </p:tgtEl>
                                            <p:attrNameLst>
                                              <p:attrName>ppt_x</p:attrName>
                                            </p:attrNameLst>
                                          </p:cBhvr>
                                          <p:tavLst>
                                            <p:tav tm="0">
                                              <p:val>
                                                <p:strVal val="0-#ppt_w/2"/>
                                              </p:val>
                                            </p:tav>
                                            <p:tav tm="100000">
                                              <p:val>
                                                <p:strVal val="#ppt_x"/>
                                              </p:val>
                                            </p:tav>
                                          </p:tavLst>
                                        </p:anim>
                                        <p:anim calcmode="lin" valueType="num">
                                          <p:cBhvr additive="base">
                                            <p:cTn id="12" dur="1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500" fill="hold"/>
                                            <p:tgtEl>
                                              <p:spTgt spid="10"/>
                                            </p:tgtEl>
                                            <p:attrNameLst>
                                              <p:attrName>ppt_x</p:attrName>
                                            </p:attrNameLst>
                                          </p:cBhvr>
                                          <p:tavLst>
                                            <p:tav tm="0">
                                              <p:val>
                                                <p:strVal val="#ppt_x"/>
                                              </p:val>
                                            </p:tav>
                                            <p:tav tm="100000">
                                              <p:val>
                                                <p:strVal val="#ppt_x"/>
                                              </p:val>
                                            </p:tav>
                                          </p:tavLst>
                                        </p:anim>
                                        <p:anim calcmode="lin" valueType="num">
                                          <p:cBhvr additive="base">
                                            <p:cTn id="16"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65AC512-946F-491C-A78E-B874D25DDF2C}" type="datetimeFigureOut">
              <a:rPr lang="zh-CN" altLang="en-US" smtClean="0"/>
              <a:t>2020/2/11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3956557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标题幻灯片">
    <p:bg>
      <p:bgPr>
        <a:solidFill>
          <a:srgbClr val="F2F2F2">
            <a:alpha val="57000"/>
          </a:srgbClr>
        </a:solidFill>
        <a:effectLst/>
      </p:bgPr>
    </p:bg>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3427"/>
            <a:ext cx="12192000" cy="6854573"/>
          </a:xfrm>
          <a:prstGeom prst="rect">
            <a:avLst/>
          </a:prstGeom>
        </p:spPr>
      </p:pic>
      <p:pic>
        <p:nvPicPr>
          <p:cNvPr id="7" name="图片 6"/>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flipH="1">
            <a:off x="6642340" y="0"/>
            <a:ext cx="5549660" cy="3302911"/>
          </a:xfrm>
          <a:prstGeom prst="rect">
            <a:avLst/>
          </a:prstGeom>
        </p:spPr>
      </p:pic>
      <p:pic>
        <p:nvPicPr>
          <p:cNvPr id="8" name="图片 7"/>
          <p:cNvPicPr>
            <a:picLocks noChangeAspect="1"/>
          </p:cNvPicPr>
          <p:nvPr userDrawn="1"/>
        </p:nvPicPr>
        <p:blipFill>
          <a:blip r:embed="rId4" cstate="screen">
            <a:extLst>
              <a:ext uri="{28A0092B-C50C-407E-A947-70E740481C1C}">
                <a14:useLocalDpi xmlns:a14="http://schemas.microsoft.com/office/drawing/2010/main"/>
              </a:ext>
            </a:extLst>
          </a:blip>
          <a:srcRect b="67550"/>
          <a:stretch>
            <a:fillRect/>
          </a:stretch>
        </p:blipFill>
        <p:spPr>
          <a:xfrm rot="2551530" flipH="1">
            <a:off x="-4745853" y="3397661"/>
            <a:ext cx="8537070" cy="2772836"/>
          </a:xfrm>
          <a:custGeom>
            <a:avLst/>
            <a:gdLst>
              <a:gd name="connsiteX0" fmla="*/ 5766606 w 10013678"/>
              <a:gd name="connsiteY0" fmla="*/ 0 h 3252438"/>
              <a:gd name="connsiteX1" fmla="*/ 2783632 w 10013678"/>
              <a:gd name="connsiteY1" fmla="*/ 3252438 h 3252438"/>
              <a:gd name="connsiteX2" fmla="*/ 0 w 10013678"/>
              <a:gd name="connsiteY2" fmla="*/ 699430 h 3252438"/>
              <a:gd name="connsiteX3" fmla="*/ 0 w 10013678"/>
              <a:gd name="connsiteY3" fmla="*/ 0 h 3252438"/>
              <a:gd name="connsiteX4" fmla="*/ 10013678 w 10013678"/>
              <a:gd name="connsiteY4" fmla="*/ 0 h 3252438"/>
              <a:gd name="connsiteX5" fmla="*/ 10013678 w 10013678"/>
              <a:gd name="connsiteY5" fmla="*/ 229291 h 3252438"/>
              <a:gd name="connsiteX6" fmla="*/ 9763673 w 10013678"/>
              <a:gd name="connsiteY6" fmla="*/ 0 h 325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13678" h="3252438">
                <a:moveTo>
                  <a:pt x="5766606" y="0"/>
                </a:moveTo>
                <a:lnTo>
                  <a:pt x="2783632" y="3252438"/>
                </a:lnTo>
                <a:lnTo>
                  <a:pt x="0" y="699430"/>
                </a:lnTo>
                <a:lnTo>
                  <a:pt x="0" y="0"/>
                </a:lnTo>
                <a:close/>
                <a:moveTo>
                  <a:pt x="10013678" y="0"/>
                </a:moveTo>
                <a:lnTo>
                  <a:pt x="10013678" y="229291"/>
                </a:lnTo>
                <a:lnTo>
                  <a:pt x="9763673" y="0"/>
                </a:lnTo>
                <a:close/>
              </a:path>
            </a:pathLst>
          </a:custGeom>
        </p:spPr>
      </p:pic>
      <p:pic>
        <p:nvPicPr>
          <p:cNvPr id="10" name="图片 9"/>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121801" y="452077"/>
            <a:ext cx="5948398" cy="5953846"/>
          </a:xfrm>
          <a:prstGeom prst="rect">
            <a:avLst/>
          </a:prstGeom>
          <a:noFill/>
        </p:spPr>
      </p:pic>
    </p:spTree>
    <p:extLst>
      <p:ext uri="{BB962C8B-B14F-4D97-AF65-F5344CB8AC3E}">
        <p14:creationId xmlns:p14="http://schemas.microsoft.com/office/powerpoint/2010/main" val="203111625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0-#ppt_w/2"/>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14:presetBounceEnd="42000">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14:bounceEnd="42000">
                                          <p:cBhvr additive="base">
                                            <p:cTn id="11" dur="1500" fill="hold"/>
                                            <p:tgtEl>
                                              <p:spTgt spid="8"/>
                                            </p:tgtEl>
                                            <p:attrNameLst>
                                              <p:attrName>ppt_x</p:attrName>
                                            </p:attrNameLst>
                                          </p:cBhvr>
                                          <p:tavLst>
                                            <p:tav tm="0">
                                              <p:val>
                                                <p:strVal val="1+#ppt_w/2"/>
                                              </p:val>
                                            </p:tav>
                                            <p:tav tm="100000">
                                              <p:val>
                                                <p:strVal val="#ppt_x"/>
                                              </p:val>
                                            </p:tav>
                                          </p:tavLst>
                                        </p:anim>
                                        <p:anim calcmode="lin" valueType="num" p14:bounceEnd="42000">
                                          <p:cBhvr additive="base">
                                            <p:cTn id="12" dur="1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14:presetBounceEnd="42000">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14:bounceEnd="42000">
                                          <p:cBhvr additive="base">
                                            <p:cTn id="15" dur="1500" fill="hold"/>
                                            <p:tgtEl>
                                              <p:spTgt spid="10"/>
                                            </p:tgtEl>
                                            <p:attrNameLst>
                                              <p:attrName>ppt_x</p:attrName>
                                            </p:attrNameLst>
                                          </p:cBhvr>
                                          <p:tavLst>
                                            <p:tav tm="0">
                                              <p:val>
                                                <p:strVal val="#ppt_x"/>
                                              </p:val>
                                            </p:tav>
                                            <p:tav tm="100000">
                                              <p:val>
                                                <p:strVal val="#ppt_x"/>
                                              </p:val>
                                            </p:tav>
                                          </p:tavLst>
                                        </p:anim>
                                        <p:anim calcmode="lin" valueType="num" p14:bounceEnd="42000">
                                          <p:cBhvr additive="base">
                                            <p:cTn id="16" dur="15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0-#ppt_w/2"/>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500" fill="hold"/>
                                            <p:tgtEl>
                                              <p:spTgt spid="8"/>
                                            </p:tgtEl>
                                            <p:attrNameLst>
                                              <p:attrName>ppt_x</p:attrName>
                                            </p:attrNameLst>
                                          </p:cBhvr>
                                          <p:tavLst>
                                            <p:tav tm="0">
                                              <p:val>
                                                <p:strVal val="1+#ppt_w/2"/>
                                              </p:val>
                                            </p:tav>
                                            <p:tav tm="100000">
                                              <p:val>
                                                <p:strVal val="#ppt_x"/>
                                              </p:val>
                                            </p:tav>
                                          </p:tavLst>
                                        </p:anim>
                                        <p:anim calcmode="lin" valueType="num">
                                          <p:cBhvr additive="base">
                                            <p:cTn id="12" dur="1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500" fill="hold"/>
                                            <p:tgtEl>
                                              <p:spTgt spid="10"/>
                                            </p:tgtEl>
                                            <p:attrNameLst>
                                              <p:attrName>ppt_x</p:attrName>
                                            </p:attrNameLst>
                                          </p:cBhvr>
                                          <p:tavLst>
                                            <p:tav tm="0">
                                              <p:val>
                                                <p:strVal val="#ppt_x"/>
                                              </p:val>
                                            </p:tav>
                                            <p:tav tm="100000">
                                              <p:val>
                                                <p:strVal val="#ppt_x"/>
                                              </p:val>
                                            </p:tav>
                                          </p:tavLst>
                                        </p:anim>
                                        <p:anim calcmode="lin" valueType="num">
                                          <p:cBhvr additive="base">
                                            <p:cTn id="16" dur="15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pic>
        <p:nvPicPr>
          <p:cNvPr id="7" name="图片 6"/>
          <p:cNvPicPr>
            <a:picLocks noChangeAspect="1"/>
          </p:cNvPicPr>
          <p:nvPr userDrawn="1"/>
        </p:nvPicPr>
        <p:blipFill rotWithShape="1">
          <a:blip r:embed="rId3" cstate="screen">
            <a:extLst>
              <a:ext uri="{28A0092B-C50C-407E-A947-70E740481C1C}">
                <a14:useLocalDpi xmlns:a14="http://schemas.microsoft.com/office/drawing/2010/main"/>
              </a:ext>
            </a:extLst>
          </a:blip>
          <a:srcRect t="76969" r="2435"/>
          <a:stretch/>
        </p:blipFill>
        <p:spPr>
          <a:xfrm>
            <a:off x="1152584" y="-43543"/>
            <a:ext cx="9646045" cy="2279174"/>
          </a:xfrm>
          <a:prstGeom prst="rect">
            <a:avLst/>
          </a:prstGeom>
          <a:noFill/>
        </p:spPr>
      </p:pic>
    </p:spTree>
    <p:extLst>
      <p:ext uri="{BB962C8B-B14F-4D97-AF65-F5344CB8AC3E}">
        <p14:creationId xmlns:p14="http://schemas.microsoft.com/office/powerpoint/2010/main" val="5594612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ppt_x"/>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ppt_x"/>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sp>
        <p:nvSpPr>
          <p:cNvPr id="3" name="文本框 2"/>
          <p:cNvSpPr txBox="1"/>
          <p:nvPr userDrawn="1"/>
        </p:nvSpPr>
        <p:spPr>
          <a:xfrm>
            <a:off x="735537" y="232818"/>
            <a:ext cx="2797234" cy="289503"/>
          </a:xfrm>
          <a:prstGeom prst="rect">
            <a:avLst/>
          </a:prstGeom>
          <a:noFill/>
        </p:spPr>
        <p:txBody>
          <a:bodyPr wrap="square" rtlCol="0">
            <a:spAutoFit/>
          </a:bodyPr>
          <a:lstStyle/>
          <a:p>
            <a:pPr>
              <a:lnSpc>
                <a:spcPct val="130000"/>
              </a:lnSpc>
            </a:pPr>
            <a:r>
              <a:rPr lang="en-US" altLang="zh-CN" sz="1100" dirty="0">
                <a:solidFill>
                  <a:schemeClr val="tx1">
                    <a:lumMod val="75000"/>
                    <a:lumOff val="25000"/>
                  </a:schemeClr>
                </a:solidFill>
                <a:latin typeface="Arial" panose="020B0604020202020204" pitchFamily="34" charset="0"/>
                <a:ea typeface="微软雅黑 Light"/>
                <a:cs typeface="Arial" panose="020B0604020202020204" pitchFamily="34" charset="0"/>
                <a:sym typeface="+mn-lt"/>
              </a:rPr>
              <a:t>Add You Text Here Add You Text Here</a:t>
            </a:r>
          </a:p>
        </p:txBody>
      </p:sp>
      <p:sp>
        <p:nvSpPr>
          <p:cNvPr id="4" name="矩形 3"/>
          <p:cNvSpPr/>
          <p:nvPr userDrawn="1"/>
        </p:nvSpPr>
        <p:spPr>
          <a:xfrm>
            <a:off x="735537" y="473127"/>
            <a:ext cx="2441694" cy="430887"/>
          </a:xfrm>
          <a:prstGeom prst="rect">
            <a:avLst/>
          </a:prstGeom>
        </p:spPr>
        <p:txBody>
          <a:bodyPr wrap="none">
            <a:spAutoFit/>
          </a:bodyPr>
          <a:lstStyle/>
          <a:p>
            <a:r>
              <a:rPr lang="zh-CN" altLang="en-US" sz="2200" dirty="0">
                <a:solidFill>
                  <a:schemeClr val="tx1">
                    <a:lumMod val="75000"/>
                    <a:lumOff val="25000"/>
                  </a:schemeClr>
                </a:solidFill>
                <a:latin typeface="思源黑体 CN Heavy" panose="020B0A00000000000000" pitchFamily="34" charset="-122"/>
                <a:ea typeface="思源黑体 CN Heavy" panose="020B0A00000000000000" pitchFamily="34" charset="-122"/>
              </a:rPr>
              <a:t>请在此处添加标题</a:t>
            </a:r>
          </a:p>
        </p:txBody>
      </p:sp>
      <p:sp>
        <p:nvSpPr>
          <p:cNvPr id="5" name="矩形 4"/>
          <p:cNvSpPr/>
          <p:nvPr userDrawn="1"/>
        </p:nvSpPr>
        <p:spPr>
          <a:xfrm flipH="1">
            <a:off x="690113" y="293298"/>
            <a:ext cx="45719" cy="552077"/>
          </a:xfrm>
          <a:prstGeom prst="rect">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chemeClr val="tx1">
                  <a:lumMod val="85000"/>
                  <a:lumOff val="15000"/>
                </a:schemeClr>
              </a:solidFill>
              <a:effectLst/>
              <a:uLnTx/>
              <a:uFillTx/>
              <a:latin typeface="华文细黑"/>
              <a:ea typeface="微软雅黑 Light"/>
            </a:endParaRPr>
          </a:p>
        </p:txBody>
      </p:sp>
    </p:spTree>
    <p:extLst>
      <p:ext uri="{BB962C8B-B14F-4D97-AF65-F5344CB8AC3E}">
        <p14:creationId xmlns:p14="http://schemas.microsoft.com/office/powerpoint/2010/main" val="93541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标题幻灯片">
    <p:bg>
      <p:bgPr>
        <a:solidFill>
          <a:srgbClr val="F2F2F2">
            <a:alpha val="57000"/>
          </a:srgbClr>
        </a:solidFill>
        <a:effectLst/>
      </p:bgPr>
    </p:bg>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3427"/>
            <a:ext cx="12192000" cy="6854573"/>
          </a:xfrm>
          <a:prstGeom prst="rect">
            <a:avLst/>
          </a:prstGeom>
        </p:spPr>
      </p:pic>
      <p:pic>
        <p:nvPicPr>
          <p:cNvPr id="7" name="图片 6"/>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flipH="1">
            <a:off x="6642340" y="0"/>
            <a:ext cx="5549660" cy="3302911"/>
          </a:xfrm>
          <a:prstGeom prst="rect">
            <a:avLst/>
          </a:prstGeom>
        </p:spPr>
      </p:pic>
      <p:pic>
        <p:nvPicPr>
          <p:cNvPr id="8" name="图片 7"/>
          <p:cNvPicPr>
            <a:picLocks noChangeAspect="1"/>
          </p:cNvPicPr>
          <p:nvPr userDrawn="1"/>
        </p:nvPicPr>
        <p:blipFill>
          <a:blip r:embed="rId4" cstate="screen">
            <a:extLst>
              <a:ext uri="{28A0092B-C50C-407E-A947-70E740481C1C}">
                <a14:useLocalDpi xmlns:a14="http://schemas.microsoft.com/office/drawing/2010/main"/>
              </a:ext>
            </a:extLst>
          </a:blip>
          <a:srcRect b="67550"/>
          <a:stretch>
            <a:fillRect/>
          </a:stretch>
        </p:blipFill>
        <p:spPr>
          <a:xfrm rot="2551530" flipH="1">
            <a:off x="-4745853" y="3397661"/>
            <a:ext cx="8537070" cy="2772836"/>
          </a:xfrm>
          <a:custGeom>
            <a:avLst/>
            <a:gdLst>
              <a:gd name="connsiteX0" fmla="*/ 5766606 w 10013678"/>
              <a:gd name="connsiteY0" fmla="*/ 0 h 3252438"/>
              <a:gd name="connsiteX1" fmla="*/ 2783632 w 10013678"/>
              <a:gd name="connsiteY1" fmla="*/ 3252438 h 3252438"/>
              <a:gd name="connsiteX2" fmla="*/ 0 w 10013678"/>
              <a:gd name="connsiteY2" fmla="*/ 699430 h 3252438"/>
              <a:gd name="connsiteX3" fmla="*/ 0 w 10013678"/>
              <a:gd name="connsiteY3" fmla="*/ 0 h 3252438"/>
              <a:gd name="connsiteX4" fmla="*/ 10013678 w 10013678"/>
              <a:gd name="connsiteY4" fmla="*/ 0 h 3252438"/>
              <a:gd name="connsiteX5" fmla="*/ 10013678 w 10013678"/>
              <a:gd name="connsiteY5" fmla="*/ 229291 h 3252438"/>
              <a:gd name="connsiteX6" fmla="*/ 9763673 w 10013678"/>
              <a:gd name="connsiteY6" fmla="*/ 0 h 325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13678" h="3252438">
                <a:moveTo>
                  <a:pt x="5766606" y="0"/>
                </a:moveTo>
                <a:lnTo>
                  <a:pt x="2783632" y="3252438"/>
                </a:lnTo>
                <a:lnTo>
                  <a:pt x="0" y="699430"/>
                </a:lnTo>
                <a:lnTo>
                  <a:pt x="0" y="0"/>
                </a:lnTo>
                <a:close/>
                <a:moveTo>
                  <a:pt x="10013678" y="0"/>
                </a:moveTo>
                <a:lnTo>
                  <a:pt x="10013678" y="229291"/>
                </a:lnTo>
                <a:lnTo>
                  <a:pt x="9763673" y="0"/>
                </a:lnTo>
                <a:close/>
              </a:path>
            </a:pathLst>
          </a:custGeom>
        </p:spPr>
      </p:pic>
      <p:pic>
        <p:nvPicPr>
          <p:cNvPr id="10" name="图片 9"/>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121801" y="452077"/>
            <a:ext cx="5948398" cy="5953846"/>
          </a:xfrm>
          <a:prstGeom prst="rect">
            <a:avLst/>
          </a:prstGeom>
          <a:noFill/>
        </p:spPr>
      </p:pic>
    </p:spTree>
    <p:extLst>
      <p:ext uri="{BB962C8B-B14F-4D97-AF65-F5344CB8AC3E}">
        <p14:creationId xmlns:p14="http://schemas.microsoft.com/office/powerpoint/2010/main" val="143959595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0-#ppt_w/2"/>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14:presetBounceEnd="42000">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14:bounceEnd="42000">
                                          <p:cBhvr additive="base">
                                            <p:cTn id="11" dur="1500" fill="hold"/>
                                            <p:tgtEl>
                                              <p:spTgt spid="8"/>
                                            </p:tgtEl>
                                            <p:attrNameLst>
                                              <p:attrName>ppt_x</p:attrName>
                                            </p:attrNameLst>
                                          </p:cBhvr>
                                          <p:tavLst>
                                            <p:tav tm="0">
                                              <p:val>
                                                <p:strVal val="1+#ppt_w/2"/>
                                              </p:val>
                                            </p:tav>
                                            <p:tav tm="100000">
                                              <p:val>
                                                <p:strVal val="#ppt_x"/>
                                              </p:val>
                                            </p:tav>
                                          </p:tavLst>
                                        </p:anim>
                                        <p:anim calcmode="lin" valueType="num" p14:bounceEnd="42000">
                                          <p:cBhvr additive="base">
                                            <p:cTn id="12" dur="1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14:presetBounceEnd="42000">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14:bounceEnd="42000">
                                          <p:cBhvr additive="base">
                                            <p:cTn id="15" dur="1500" fill="hold"/>
                                            <p:tgtEl>
                                              <p:spTgt spid="10"/>
                                            </p:tgtEl>
                                            <p:attrNameLst>
                                              <p:attrName>ppt_x</p:attrName>
                                            </p:attrNameLst>
                                          </p:cBhvr>
                                          <p:tavLst>
                                            <p:tav tm="0">
                                              <p:val>
                                                <p:strVal val="#ppt_x"/>
                                              </p:val>
                                            </p:tav>
                                            <p:tav tm="100000">
                                              <p:val>
                                                <p:strVal val="#ppt_x"/>
                                              </p:val>
                                            </p:tav>
                                          </p:tavLst>
                                        </p:anim>
                                        <p:anim calcmode="lin" valueType="num" p14:bounceEnd="42000">
                                          <p:cBhvr additive="base">
                                            <p:cTn id="16" dur="15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0-#ppt_w/2"/>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500" fill="hold"/>
                                            <p:tgtEl>
                                              <p:spTgt spid="8"/>
                                            </p:tgtEl>
                                            <p:attrNameLst>
                                              <p:attrName>ppt_x</p:attrName>
                                            </p:attrNameLst>
                                          </p:cBhvr>
                                          <p:tavLst>
                                            <p:tav tm="0">
                                              <p:val>
                                                <p:strVal val="1+#ppt_w/2"/>
                                              </p:val>
                                            </p:tav>
                                            <p:tav tm="100000">
                                              <p:val>
                                                <p:strVal val="#ppt_x"/>
                                              </p:val>
                                            </p:tav>
                                          </p:tavLst>
                                        </p:anim>
                                        <p:anim calcmode="lin" valueType="num">
                                          <p:cBhvr additive="base">
                                            <p:cTn id="12" dur="1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500" fill="hold"/>
                                            <p:tgtEl>
                                              <p:spTgt spid="10"/>
                                            </p:tgtEl>
                                            <p:attrNameLst>
                                              <p:attrName>ppt_x</p:attrName>
                                            </p:attrNameLst>
                                          </p:cBhvr>
                                          <p:tavLst>
                                            <p:tav tm="0">
                                              <p:val>
                                                <p:strVal val="#ppt_x"/>
                                              </p:val>
                                            </p:tav>
                                            <p:tav tm="100000">
                                              <p:val>
                                                <p:strVal val="#ppt_x"/>
                                              </p:val>
                                            </p:tav>
                                          </p:tavLst>
                                        </p:anim>
                                        <p:anim calcmode="lin" valueType="num">
                                          <p:cBhvr additive="base">
                                            <p:cTn id="16" dur="15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pic>
        <p:nvPicPr>
          <p:cNvPr id="7" name="图片 6"/>
          <p:cNvPicPr>
            <a:picLocks noChangeAspect="1"/>
          </p:cNvPicPr>
          <p:nvPr userDrawn="1"/>
        </p:nvPicPr>
        <p:blipFill rotWithShape="1">
          <a:blip r:embed="rId3" cstate="screen">
            <a:extLst>
              <a:ext uri="{28A0092B-C50C-407E-A947-70E740481C1C}">
                <a14:useLocalDpi xmlns:a14="http://schemas.microsoft.com/office/drawing/2010/main"/>
              </a:ext>
            </a:extLst>
          </a:blip>
          <a:srcRect t="76969" r="2435"/>
          <a:stretch/>
        </p:blipFill>
        <p:spPr>
          <a:xfrm>
            <a:off x="1152584" y="-43543"/>
            <a:ext cx="9646045" cy="2279174"/>
          </a:xfrm>
          <a:prstGeom prst="rect">
            <a:avLst/>
          </a:prstGeom>
          <a:noFill/>
        </p:spPr>
      </p:pic>
    </p:spTree>
    <p:extLst>
      <p:ext uri="{BB962C8B-B14F-4D97-AF65-F5344CB8AC3E}">
        <p14:creationId xmlns:p14="http://schemas.microsoft.com/office/powerpoint/2010/main" val="111644681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ppt_x"/>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ppt_x"/>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sp>
        <p:nvSpPr>
          <p:cNvPr id="3" name="文本框 2"/>
          <p:cNvSpPr txBox="1"/>
          <p:nvPr userDrawn="1"/>
        </p:nvSpPr>
        <p:spPr>
          <a:xfrm>
            <a:off x="735537" y="232818"/>
            <a:ext cx="2797234" cy="289503"/>
          </a:xfrm>
          <a:prstGeom prst="rect">
            <a:avLst/>
          </a:prstGeom>
          <a:noFill/>
        </p:spPr>
        <p:txBody>
          <a:bodyPr wrap="square" rtlCol="0">
            <a:spAutoFit/>
          </a:bodyPr>
          <a:lstStyle/>
          <a:p>
            <a:pPr>
              <a:lnSpc>
                <a:spcPct val="130000"/>
              </a:lnSpc>
            </a:pPr>
            <a:r>
              <a:rPr lang="en-US" altLang="zh-CN" sz="1100" dirty="0">
                <a:solidFill>
                  <a:schemeClr val="tx1">
                    <a:lumMod val="75000"/>
                    <a:lumOff val="25000"/>
                  </a:schemeClr>
                </a:solidFill>
                <a:latin typeface="Arial" panose="020B0604020202020204" pitchFamily="34" charset="0"/>
                <a:ea typeface="微软雅黑 Light"/>
                <a:cs typeface="Arial" panose="020B0604020202020204" pitchFamily="34" charset="0"/>
                <a:sym typeface="+mn-lt"/>
              </a:rPr>
              <a:t>Add You Text Here Add You Text Here</a:t>
            </a:r>
          </a:p>
        </p:txBody>
      </p:sp>
      <p:sp>
        <p:nvSpPr>
          <p:cNvPr id="4" name="矩形 3"/>
          <p:cNvSpPr/>
          <p:nvPr userDrawn="1"/>
        </p:nvSpPr>
        <p:spPr>
          <a:xfrm>
            <a:off x="735537" y="473127"/>
            <a:ext cx="2441694" cy="430887"/>
          </a:xfrm>
          <a:prstGeom prst="rect">
            <a:avLst/>
          </a:prstGeom>
        </p:spPr>
        <p:txBody>
          <a:bodyPr wrap="none">
            <a:spAutoFit/>
          </a:bodyPr>
          <a:lstStyle/>
          <a:p>
            <a:r>
              <a:rPr lang="zh-CN" altLang="en-US" sz="2200" dirty="0">
                <a:solidFill>
                  <a:schemeClr val="tx1">
                    <a:lumMod val="75000"/>
                    <a:lumOff val="25000"/>
                  </a:schemeClr>
                </a:solidFill>
                <a:latin typeface="思源黑体 CN Heavy" panose="020B0A00000000000000" pitchFamily="34" charset="-122"/>
                <a:ea typeface="思源黑体 CN Heavy" panose="020B0A00000000000000" pitchFamily="34" charset="-122"/>
              </a:rPr>
              <a:t>请在此处添加标题</a:t>
            </a:r>
          </a:p>
        </p:txBody>
      </p:sp>
      <p:sp>
        <p:nvSpPr>
          <p:cNvPr id="5" name="矩形 4"/>
          <p:cNvSpPr/>
          <p:nvPr userDrawn="1"/>
        </p:nvSpPr>
        <p:spPr>
          <a:xfrm flipH="1">
            <a:off x="690113" y="293298"/>
            <a:ext cx="45719" cy="552077"/>
          </a:xfrm>
          <a:prstGeom prst="rect">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chemeClr val="tx1">
                  <a:lumMod val="85000"/>
                  <a:lumOff val="15000"/>
                </a:schemeClr>
              </a:solidFill>
              <a:effectLst/>
              <a:uLnTx/>
              <a:uFillTx/>
              <a:latin typeface="华文细黑"/>
              <a:ea typeface="微软雅黑 Light"/>
            </a:endParaRPr>
          </a:p>
        </p:txBody>
      </p:sp>
    </p:spTree>
    <p:extLst>
      <p:ext uri="{BB962C8B-B14F-4D97-AF65-F5344CB8AC3E}">
        <p14:creationId xmlns:p14="http://schemas.microsoft.com/office/powerpoint/2010/main" val="34855477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比较">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spTree>
    <p:extLst>
      <p:ext uri="{BB962C8B-B14F-4D97-AF65-F5344CB8AC3E}">
        <p14:creationId xmlns:p14="http://schemas.microsoft.com/office/powerpoint/2010/main" val="39247567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标题幻灯片">
    <p:bg>
      <p:bgPr>
        <a:solidFill>
          <a:srgbClr val="F2F2F2">
            <a:alpha val="57000"/>
          </a:srgbClr>
        </a:solidFill>
        <a:effectLst/>
      </p:bgPr>
    </p:bg>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3427"/>
            <a:ext cx="12192000" cy="6854573"/>
          </a:xfrm>
          <a:prstGeom prst="rect">
            <a:avLst/>
          </a:prstGeom>
        </p:spPr>
      </p:pic>
      <p:pic>
        <p:nvPicPr>
          <p:cNvPr id="7" name="图片 6"/>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flipH="1">
            <a:off x="6642340" y="0"/>
            <a:ext cx="5549660" cy="3302911"/>
          </a:xfrm>
          <a:prstGeom prst="rect">
            <a:avLst/>
          </a:prstGeom>
        </p:spPr>
      </p:pic>
      <p:pic>
        <p:nvPicPr>
          <p:cNvPr id="8" name="图片 7"/>
          <p:cNvPicPr>
            <a:picLocks noChangeAspect="1"/>
          </p:cNvPicPr>
          <p:nvPr userDrawn="1"/>
        </p:nvPicPr>
        <p:blipFill>
          <a:blip r:embed="rId4" cstate="screen">
            <a:extLst>
              <a:ext uri="{28A0092B-C50C-407E-A947-70E740481C1C}">
                <a14:useLocalDpi xmlns:a14="http://schemas.microsoft.com/office/drawing/2010/main"/>
              </a:ext>
            </a:extLst>
          </a:blip>
          <a:srcRect b="67550"/>
          <a:stretch>
            <a:fillRect/>
          </a:stretch>
        </p:blipFill>
        <p:spPr>
          <a:xfrm rot="2551530" flipH="1">
            <a:off x="-4745853" y="3397661"/>
            <a:ext cx="8537070" cy="2772836"/>
          </a:xfrm>
          <a:custGeom>
            <a:avLst/>
            <a:gdLst>
              <a:gd name="connsiteX0" fmla="*/ 5766606 w 10013678"/>
              <a:gd name="connsiteY0" fmla="*/ 0 h 3252438"/>
              <a:gd name="connsiteX1" fmla="*/ 2783632 w 10013678"/>
              <a:gd name="connsiteY1" fmla="*/ 3252438 h 3252438"/>
              <a:gd name="connsiteX2" fmla="*/ 0 w 10013678"/>
              <a:gd name="connsiteY2" fmla="*/ 699430 h 3252438"/>
              <a:gd name="connsiteX3" fmla="*/ 0 w 10013678"/>
              <a:gd name="connsiteY3" fmla="*/ 0 h 3252438"/>
              <a:gd name="connsiteX4" fmla="*/ 10013678 w 10013678"/>
              <a:gd name="connsiteY4" fmla="*/ 0 h 3252438"/>
              <a:gd name="connsiteX5" fmla="*/ 10013678 w 10013678"/>
              <a:gd name="connsiteY5" fmla="*/ 229291 h 3252438"/>
              <a:gd name="connsiteX6" fmla="*/ 9763673 w 10013678"/>
              <a:gd name="connsiteY6" fmla="*/ 0 h 325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13678" h="3252438">
                <a:moveTo>
                  <a:pt x="5766606" y="0"/>
                </a:moveTo>
                <a:lnTo>
                  <a:pt x="2783632" y="3252438"/>
                </a:lnTo>
                <a:lnTo>
                  <a:pt x="0" y="699430"/>
                </a:lnTo>
                <a:lnTo>
                  <a:pt x="0" y="0"/>
                </a:lnTo>
                <a:close/>
                <a:moveTo>
                  <a:pt x="10013678" y="0"/>
                </a:moveTo>
                <a:lnTo>
                  <a:pt x="10013678" y="229291"/>
                </a:lnTo>
                <a:lnTo>
                  <a:pt x="9763673" y="0"/>
                </a:lnTo>
                <a:close/>
              </a:path>
            </a:pathLst>
          </a:custGeom>
        </p:spPr>
      </p:pic>
      <p:pic>
        <p:nvPicPr>
          <p:cNvPr id="10" name="图片 9"/>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121801" y="452077"/>
            <a:ext cx="5948398" cy="5953846"/>
          </a:xfrm>
          <a:prstGeom prst="rect">
            <a:avLst/>
          </a:prstGeom>
          <a:noFill/>
        </p:spPr>
      </p:pic>
    </p:spTree>
    <p:extLst>
      <p:ext uri="{BB962C8B-B14F-4D97-AF65-F5344CB8AC3E}">
        <p14:creationId xmlns:p14="http://schemas.microsoft.com/office/powerpoint/2010/main" val="344499937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1+#ppt_w/2"/>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14:presetBounceEnd="42000">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14:bounceEnd="42000">
                                          <p:cBhvr additive="base">
                                            <p:cTn id="11" dur="1500" fill="hold"/>
                                            <p:tgtEl>
                                              <p:spTgt spid="8"/>
                                            </p:tgtEl>
                                            <p:attrNameLst>
                                              <p:attrName>ppt_x</p:attrName>
                                            </p:attrNameLst>
                                          </p:cBhvr>
                                          <p:tavLst>
                                            <p:tav tm="0">
                                              <p:val>
                                                <p:strVal val="0-#ppt_w/2"/>
                                              </p:val>
                                            </p:tav>
                                            <p:tav tm="100000">
                                              <p:val>
                                                <p:strVal val="#ppt_x"/>
                                              </p:val>
                                            </p:tav>
                                          </p:tavLst>
                                        </p:anim>
                                        <p:anim calcmode="lin" valueType="num" p14:bounceEnd="42000">
                                          <p:cBhvr additive="base">
                                            <p:cTn id="12" dur="1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14:presetBounceEnd="42000">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14:bounceEnd="42000">
                                          <p:cBhvr additive="base">
                                            <p:cTn id="15" dur="1500" fill="hold"/>
                                            <p:tgtEl>
                                              <p:spTgt spid="10"/>
                                            </p:tgtEl>
                                            <p:attrNameLst>
                                              <p:attrName>ppt_x</p:attrName>
                                            </p:attrNameLst>
                                          </p:cBhvr>
                                          <p:tavLst>
                                            <p:tav tm="0">
                                              <p:val>
                                                <p:strVal val="#ppt_x"/>
                                              </p:val>
                                            </p:tav>
                                            <p:tav tm="100000">
                                              <p:val>
                                                <p:strVal val="#ppt_x"/>
                                              </p:val>
                                            </p:tav>
                                          </p:tavLst>
                                        </p:anim>
                                        <p:anim calcmode="lin" valueType="num" p14:bounceEnd="42000">
                                          <p:cBhvr additive="base">
                                            <p:cTn id="16"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1+#ppt_w/2"/>
                                              </p:val>
                                            </p:tav>
                                            <p:tav tm="100000">
                                              <p:val>
                                                <p:strVal val="#ppt_x"/>
                                              </p:val>
                                            </p:tav>
                                          </p:tavLst>
                                        </p:anim>
                                        <p:anim calcmode="lin" valueType="num">
                                          <p:cBhvr additive="base">
                                            <p:cTn id="8" dur="1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500" fill="hold"/>
                                            <p:tgtEl>
                                              <p:spTgt spid="8"/>
                                            </p:tgtEl>
                                            <p:attrNameLst>
                                              <p:attrName>ppt_x</p:attrName>
                                            </p:attrNameLst>
                                          </p:cBhvr>
                                          <p:tavLst>
                                            <p:tav tm="0">
                                              <p:val>
                                                <p:strVal val="0-#ppt_w/2"/>
                                              </p:val>
                                            </p:tav>
                                            <p:tav tm="100000">
                                              <p:val>
                                                <p:strVal val="#ppt_x"/>
                                              </p:val>
                                            </p:tav>
                                          </p:tavLst>
                                        </p:anim>
                                        <p:anim calcmode="lin" valueType="num">
                                          <p:cBhvr additive="base">
                                            <p:cTn id="12" dur="1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500" fill="hold"/>
                                            <p:tgtEl>
                                              <p:spTgt spid="10"/>
                                            </p:tgtEl>
                                            <p:attrNameLst>
                                              <p:attrName>ppt_x</p:attrName>
                                            </p:attrNameLst>
                                          </p:cBhvr>
                                          <p:tavLst>
                                            <p:tav tm="0">
                                              <p:val>
                                                <p:strVal val="#ppt_x"/>
                                              </p:val>
                                            </p:tav>
                                            <p:tav tm="100000">
                                              <p:val>
                                                <p:strVal val="#ppt_x"/>
                                              </p:val>
                                            </p:tav>
                                          </p:tavLst>
                                        </p:anim>
                                        <p:anim calcmode="lin" valueType="num">
                                          <p:cBhvr additive="base">
                                            <p:cTn id="16"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pic>
        <p:nvPicPr>
          <p:cNvPr id="7" name="图片 6"/>
          <p:cNvPicPr>
            <a:picLocks noChangeAspect="1"/>
          </p:cNvPicPr>
          <p:nvPr userDrawn="1"/>
        </p:nvPicPr>
        <p:blipFill rotWithShape="1">
          <a:blip r:embed="rId3" cstate="screen">
            <a:extLst>
              <a:ext uri="{28A0092B-C50C-407E-A947-70E740481C1C}">
                <a14:useLocalDpi xmlns:a14="http://schemas.microsoft.com/office/drawing/2010/main"/>
              </a:ext>
            </a:extLst>
          </a:blip>
          <a:srcRect t="76969" r="2435"/>
          <a:stretch/>
        </p:blipFill>
        <p:spPr>
          <a:xfrm>
            <a:off x="1152584" y="-43543"/>
            <a:ext cx="9646045" cy="2279174"/>
          </a:xfrm>
          <a:prstGeom prst="rect">
            <a:avLst/>
          </a:prstGeom>
          <a:noFill/>
        </p:spPr>
      </p:pic>
    </p:spTree>
    <p:extLst>
      <p:ext uri="{BB962C8B-B14F-4D97-AF65-F5344CB8AC3E}">
        <p14:creationId xmlns:p14="http://schemas.microsoft.com/office/powerpoint/2010/main" val="277432203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ppt_x"/>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ppt_x"/>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pic>
        <p:nvPicPr>
          <p:cNvPr id="7" name="图片 6"/>
          <p:cNvPicPr>
            <a:picLocks noChangeAspect="1"/>
          </p:cNvPicPr>
          <p:nvPr userDrawn="1"/>
        </p:nvPicPr>
        <p:blipFill rotWithShape="1">
          <a:blip r:embed="rId3" cstate="screen">
            <a:extLst>
              <a:ext uri="{28A0092B-C50C-407E-A947-70E740481C1C}">
                <a14:useLocalDpi xmlns:a14="http://schemas.microsoft.com/office/drawing/2010/main"/>
              </a:ext>
            </a:extLst>
          </a:blip>
          <a:srcRect t="76969" r="2435"/>
          <a:stretch/>
        </p:blipFill>
        <p:spPr>
          <a:xfrm>
            <a:off x="1152584" y="-43543"/>
            <a:ext cx="9646045" cy="2279174"/>
          </a:xfrm>
          <a:prstGeom prst="rect">
            <a:avLst/>
          </a:prstGeom>
          <a:noFill/>
        </p:spPr>
      </p:pic>
    </p:spTree>
    <p:extLst>
      <p:ext uri="{BB962C8B-B14F-4D97-AF65-F5344CB8AC3E}">
        <p14:creationId xmlns:p14="http://schemas.microsoft.com/office/powerpoint/2010/main" val="130750172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ppt_x"/>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ppt_x"/>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两栏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sp>
        <p:nvSpPr>
          <p:cNvPr id="3" name="文本框 2"/>
          <p:cNvSpPr txBox="1"/>
          <p:nvPr userDrawn="1"/>
        </p:nvSpPr>
        <p:spPr>
          <a:xfrm>
            <a:off x="735537" y="232818"/>
            <a:ext cx="2797234" cy="289503"/>
          </a:xfrm>
          <a:prstGeom prst="rect">
            <a:avLst/>
          </a:prstGeom>
          <a:noFill/>
        </p:spPr>
        <p:txBody>
          <a:bodyPr wrap="square" rtlCol="0">
            <a:spAutoFit/>
          </a:bodyPr>
          <a:lstStyle/>
          <a:p>
            <a:pPr>
              <a:lnSpc>
                <a:spcPct val="130000"/>
              </a:lnSpc>
            </a:pPr>
            <a:r>
              <a:rPr lang="en-US" altLang="zh-CN" sz="1100" dirty="0">
                <a:solidFill>
                  <a:prstClr val="black">
                    <a:lumMod val="75000"/>
                    <a:lumOff val="25000"/>
                  </a:prstClr>
                </a:solidFill>
                <a:latin typeface="Arial" panose="020B0604020202020204" pitchFamily="34" charset="0"/>
                <a:ea typeface="微软雅黑 Light"/>
                <a:cs typeface="Arial" panose="020B0604020202020204" pitchFamily="34" charset="0"/>
                <a:sym typeface="+mn-lt"/>
              </a:rPr>
              <a:t>Add You Text Here Add You Text Here</a:t>
            </a:r>
          </a:p>
        </p:txBody>
      </p:sp>
      <p:sp>
        <p:nvSpPr>
          <p:cNvPr id="4" name="矩形 3"/>
          <p:cNvSpPr/>
          <p:nvPr userDrawn="1"/>
        </p:nvSpPr>
        <p:spPr>
          <a:xfrm>
            <a:off x="735537" y="473127"/>
            <a:ext cx="2441694" cy="430887"/>
          </a:xfrm>
          <a:prstGeom prst="rect">
            <a:avLst/>
          </a:prstGeom>
        </p:spPr>
        <p:txBody>
          <a:bodyPr wrap="none">
            <a:spAutoFit/>
          </a:bodyPr>
          <a:lstStyle/>
          <a:p>
            <a:r>
              <a:rPr lang="zh-CN" altLang="en-US" sz="2200" dirty="0">
                <a:solidFill>
                  <a:prstClr val="black">
                    <a:lumMod val="75000"/>
                    <a:lumOff val="25000"/>
                  </a:prstClr>
                </a:solidFill>
                <a:latin typeface="思源黑体 CN Heavy" panose="020B0A00000000000000" pitchFamily="34" charset="-122"/>
                <a:ea typeface="思源黑体 CN Heavy" panose="020B0A00000000000000" pitchFamily="34" charset="-122"/>
              </a:rPr>
              <a:t>请在此处添加标题</a:t>
            </a:r>
          </a:p>
        </p:txBody>
      </p:sp>
      <p:sp>
        <p:nvSpPr>
          <p:cNvPr id="5" name="矩形 4"/>
          <p:cNvSpPr/>
          <p:nvPr userDrawn="1"/>
        </p:nvSpPr>
        <p:spPr>
          <a:xfrm flipH="1">
            <a:off x="690113" y="293298"/>
            <a:ext cx="45719" cy="552077"/>
          </a:xfrm>
          <a:prstGeom prst="rect">
            <a:avLst/>
          </a:prstGeom>
          <a:solidFill>
            <a:schemeClr val="tx1">
              <a:lumMod val="65000"/>
              <a:lumOff val="35000"/>
            </a:schemeClr>
          </a:solidFill>
          <a:ln w="12700" cap="flat" cmpd="sng" algn="ctr">
            <a:noFill/>
            <a:prstDash val="solid"/>
            <a:miter lim="800000"/>
          </a:ln>
          <a:effectLst/>
        </p:spPr>
        <p:txBody>
          <a:bodyPr rtlCol="0" anchor="ctr"/>
          <a:lstStyle/>
          <a:p>
            <a:pPr algn="ctr">
              <a:defRPr/>
            </a:pPr>
            <a:endParaRPr lang="zh-CN" altLang="en-US" kern="0">
              <a:solidFill>
                <a:prstClr val="black">
                  <a:lumMod val="85000"/>
                  <a:lumOff val="15000"/>
                </a:prstClr>
              </a:solidFill>
              <a:latin typeface="华文细黑"/>
              <a:ea typeface="微软雅黑 Light"/>
            </a:endParaRPr>
          </a:p>
        </p:txBody>
      </p:sp>
    </p:spTree>
    <p:extLst>
      <p:ext uri="{BB962C8B-B14F-4D97-AF65-F5344CB8AC3E}">
        <p14:creationId xmlns:p14="http://schemas.microsoft.com/office/powerpoint/2010/main" val="15445540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比较">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spTree>
    <p:extLst>
      <p:ext uri="{BB962C8B-B14F-4D97-AF65-F5344CB8AC3E}">
        <p14:creationId xmlns:p14="http://schemas.microsoft.com/office/powerpoint/2010/main" val="242300219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F2F2F2">
            <a:alpha val="57000"/>
          </a:srgbClr>
        </a:solidFill>
        <a:effectLst/>
      </p:bgPr>
    </p:bg>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3427"/>
            <a:ext cx="12192000" cy="6854573"/>
          </a:xfrm>
          <a:prstGeom prst="rect">
            <a:avLst/>
          </a:prstGeom>
        </p:spPr>
      </p:pic>
      <p:pic>
        <p:nvPicPr>
          <p:cNvPr id="7" name="图片 6"/>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flipH="1">
            <a:off x="6642340" y="0"/>
            <a:ext cx="5549660" cy="3302911"/>
          </a:xfrm>
          <a:prstGeom prst="rect">
            <a:avLst/>
          </a:prstGeom>
        </p:spPr>
      </p:pic>
      <p:pic>
        <p:nvPicPr>
          <p:cNvPr id="8" name="图片 7"/>
          <p:cNvPicPr>
            <a:picLocks noChangeAspect="1"/>
          </p:cNvPicPr>
          <p:nvPr userDrawn="1"/>
        </p:nvPicPr>
        <p:blipFill>
          <a:blip r:embed="rId4" cstate="screen">
            <a:extLst>
              <a:ext uri="{28A0092B-C50C-407E-A947-70E740481C1C}">
                <a14:useLocalDpi xmlns:a14="http://schemas.microsoft.com/office/drawing/2010/main"/>
              </a:ext>
            </a:extLst>
          </a:blip>
          <a:srcRect b="67550"/>
          <a:stretch>
            <a:fillRect/>
          </a:stretch>
        </p:blipFill>
        <p:spPr>
          <a:xfrm rot="2551530" flipH="1">
            <a:off x="-4745853" y="3397661"/>
            <a:ext cx="8537070" cy="2772836"/>
          </a:xfrm>
          <a:custGeom>
            <a:avLst/>
            <a:gdLst>
              <a:gd name="connsiteX0" fmla="*/ 5766606 w 10013678"/>
              <a:gd name="connsiteY0" fmla="*/ 0 h 3252438"/>
              <a:gd name="connsiteX1" fmla="*/ 2783632 w 10013678"/>
              <a:gd name="connsiteY1" fmla="*/ 3252438 h 3252438"/>
              <a:gd name="connsiteX2" fmla="*/ 0 w 10013678"/>
              <a:gd name="connsiteY2" fmla="*/ 699430 h 3252438"/>
              <a:gd name="connsiteX3" fmla="*/ 0 w 10013678"/>
              <a:gd name="connsiteY3" fmla="*/ 0 h 3252438"/>
              <a:gd name="connsiteX4" fmla="*/ 10013678 w 10013678"/>
              <a:gd name="connsiteY4" fmla="*/ 0 h 3252438"/>
              <a:gd name="connsiteX5" fmla="*/ 10013678 w 10013678"/>
              <a:gd name="connsiteY5" fmla="*/ 229291 h 3252438"/>
              <a:gd name="connsiteX6" fmla="*/ 9763673 w 10013678"/>
              <a:gd name="connsiteY6" fmla="*/ 0 h 325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13678" h="3252438">
                <a:moveTo>
                  <a:pt x="5766606" y="0"/>
                </a:moveTo>
                <a:lnTo>
                  <a:pt x="2783632" y="3252438"/>
                </a:lnTo>
                <a:lnTo>
                  <a:pt x="0" y="699430"/>
                </a:lnTo>
                <a:lnTo>
                  <a:pt x="0" y="0"/>
                </a:lnTo>
                <a:close/>
                <a:moveTo>
                  <a:pt x="10013678" y="0"/>
                </a:moveTo>
                <a:lnTo>
                  <a:pt x="10013678" y="229291"/>
                </a:lnTo>
                <a:lnTo>
                  <a:pt x="9763673" y="0"/>
                </a:lnTo>
                <a:close/>
              </a:path>
            </a:pathLst>
          </a:custGeom>
        </p:spPr>
      </p:pic>
      <p:pic>
        <p:nvPicPr>
          <p:cNvPr id="10" name="图片 9"/>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121801" y="452077"/>
            <a:ext cx="5948398" cy="5953846"/>
          </a:xfrm>
          <a:prstGeom prst="rect">
            <a:avLst/>
          </a:prstGeom>
          <a:noFill/>
        </p:spPr>
      </p:pic>
    </p:spTree>
    <p:extLst>
      <p:ext uri="{BB962C8B-B14F-4D97-AF65-F5344CB8AC3E}">
        <p14:creationId xmlns:p14="http://schemas.microsoft.com/office/powerpoint/2010/main" val="292413703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0-#ppt_w/2"/>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14:presetBounceEnd="42000">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14:bounceEnd="42000">
                                          <p:cBhvr additive="base">
                                            <p:cTn id="11" dur="1500" fill="hold"/>
                                            <p:tgtEl>
                                              <p:spTgt spid="8"/>
                                            </p:tgtEl>
                                            <p:attrNameLst>
                                              <p:attrName>ppt_x</p:attrName>
                                            </p:attrNameLst>
                                          </p:cBhvr>
                                          <p:tavLst>
                                            <p:tav tm="0">
                                              <p:val>
                                                <p:strVal val="1+#ppt_w/2"/>
                                              </p:val>
                                            </p:tav>
                                            <p:tav tm="100000">
                                              <p:val>
                                                <p:strVal val="#ppt_x"/>
                                              </p:val>
                                            </p:tav>
                                          </p:tavLst>
                                        </p:anim>
                                        <p:anim calcmode="lin" valueType="num" p14:bounceEnd="42000">
                                          <p:cBhvr additive="base">
                                            <p:cTn id="12" dur="1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14:presetBounceEnd="42000">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14:bounceEnd="42000">
                                          <p:cBhvr additive="base">
                                            <p:cTn id="15" dur="1500" fill="hold"/>
                                            <p:tgtEl>
                                              <p:spTgt spid="10"/>
                                            </p:tgtEl>
                                            <p:attrNameLst>
                                              <p:attrName>ppt_x</p:attrName>
                                            </p:attrNameLst>
                                          </p:cBhvr>
                                          <p:tavLst>
                                            <p:tav tm="0">
                                              <p:val>
                                                <p:strVal val="#ppt_x"/>
                                              </p:val>
                                            </p:tav>
                                            <p:tav tm="100000">
                                              <p:val>
                                                <p:strVal val="#ppt_x"/>
                                              </p:val>
                                            </p:tav>
                                          </p:tavLst>
                                        </p:anim>
                                        <p:anim calcmode="lin" valueType="num" p14:bounceEnd="42000">
                                          <p:cBhvr additive="base">
                                            <p:cTn id="16" dur="15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0-#ppt_w/2"/>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500" fill="hold"/>
                                            <p:tgtEl>
                                              <p:spTgt spid="8"/>
                                            </p:tgtEl>
                                            <p:attrNameLst>
                                              <p:attrName>ppt_x</p:attrName>
                                            </p:attrNameLst>
                                          </p:cBhvr>
                                          <p:tavLst>
                                            <p:tav tm="0">
                                              <p:val>
                                                <p:strVal val="1+#ppt_w/2"/>
                                              </p:val>
                                            </p:tav>
                                            <p:tav tm="100000">
                                              <p:val>
                                                <p:strVal val="#ppt_x"/>
                                              </p:val>
                                            </p:tav>
                                          </p:tavLst>
                                        </p:anim>
                                        <p:anim calcmode="lin" valueType="num">
                                          <p:cBhvr additive="base">
                                            <p:cTn id="12" dur="1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500" fill="hold"/>
                                            <p:tgtEl>
                                              <p:spTgt spid="10"/>
                                            </p:tgtEl>
                                            <p:attrNameLst>
                                              <p:attrName>ppt_x</p:attrName>
                                            </p:attrNameLst>
                                          </p:cBhvr>
                                          <p:tavLst>
                                            <p:tav tm="0">
                                              <p:val>
                                                <p:strVal val="#ppt_x"/>
                                              </p:val>
                                            </p:tav>
                                            <p:tav tm="100000">
                                              <p:val>
                                                <p:strVal val="#ppt_x"/>
                                              </p:val>
                                            </p:tav>
                                          </p:tavLst>
                                        </p:anim>
                                        <p:anim calcmode="lin" valueType="num">
                                          <p:cBhvr additive="base">
                                            <p:cTn id="16" dur="15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pic>
        <p:nvPicPr>
          <p:cNvPr id="7" name="图片 6"/>
          <p:cNvPicPr>
            <a:picLocks noChangeAspect="1"/>
          </p:cNvPicPr>
          <p:nvPr userDrawn="1"/>
        </p:nvPicPr>
        <p:blipFill rotWithShape="1">
          <a:blip r:embed="rId3" cstate="screen">
            <a:extLst>
              <a:ext uri="{28A0092B-C50C-407E-A947-70E740481C1C}">
                <a14:useLocalDpi xmlns:a14="http://schemas.microsoft.com/office/drawing/2010/main"/>
              </a:ext>
            </a:extLst>
          </a:blip>
          <a:srcRect t="76969" r="2435"/>
          <a:stretch/>
        </p:blipFill>
        <p:spPr>
          <a:xfrm>
            <a:off x="1152584" y="-43543"/>
            <a:ext cx="9646045" cy="2279174"/>
          </a:xfrm>
          <a:prstGeom prst="rect">
            <a:avLst/>
          </a:prstGeom>
          <a:noFill/>
        </p:spPr>
      </p:pic>
    </p:spTree>
    <p:extLst>
      <p:ext uri="{BB962C8B-B14F-4D97-AF65-F5344CB8AC3E}">
        <p14:creationId xmlns:p14="http://schemas.microsoft.com/office/powerpoint/2010/main" val="413057349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ppt_x"/>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ppt_x"/>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两栏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sp>
        <p:nvSpPr>
          <p:cNvPr id="3" name="文本框 2"/>
          <p:cNvSpPr txBox="1"/>
          <p:nvPr userDrawn="1"/>
        </p:nvSpPr>
        <p:spPr>
          <a:xfrm>
            <a:off x="735537" y="232818"/>
            <a:ext cx="2797234" cy="289503"/>
          </a:xfrm>
          <a:prstGeom prst="rect">
            <a:avLst/>
          </a:prstGeom>
          <a:noFill/>
        </p:spPr>
        <p:txBody>
          <a:bodyPr wrap="square" rtlCol="0">
            <a:spAutoFit/>
          </a:bodyPr>
          <a:lstStyle/>
          <a:p>
            <a:pPr>
              <a:lnSpc>
                <a:spcPct val="130000"/>
              </a:lnSpc>
            </a:pPr>
            <a:r>
              <a:rPr lang="en-US" altLang="zh-CN" sz="1100" dirty="0">
                <a:solidFill>
                  <a:schemeClr val="tx1">
                    <a:lumMod val="75000"/>
                    <a:lumOff val="25000"/>
                  </a:schemeClr>
                </a:solidFill>
                <a:latin typeface="Arial" panose="020B0604020202020204" pitchFamily="34" charset="0"/>
                <a:ea typeface="微软雅黑 Light"/>
                <a:cs typeface="Arial" panose="020B0604020202020204" pitchFamily="34" charset="0"/>
                <a:sym typeface="+mn-lt"/>
              </a:rPr>
              <a:t>Add You Text Here Add You Text Here</a:t>
            </a:r>
          </a:p>
        </p:txBody>
      </p:sp>
      <p:sp>
        <p:nvSpPr>
          <p:cNvPr id="4" name="矩形 3"/>
          <p:cNvSpPr/>
          <p:nvPr userDrawn="1"/>
        </p:nvSpPr>
        <p:spPr>
          <a:xfrm>
            <a:off x="735537" y="473127"/>
            <a:ext cx="2441694" cy="430887"/>
          </a:xfrm>
          <a:prstGeom prst="rect">
            <a:avLst/>
          </a:prstGeom>
        </p:spPr>
        <p:txBody>
          <a:bodyPr wrap="none">
            <a:spAutoFit/>
          </a:bodyPr>
          <a:lstStyle/>
          <a:p>
            <a:r>
              <a:rPr lang="zh-CN" altLang="en-US" sz="2200" dirty="0">
                <a:solidFill>
                  <a:schemeClr val="tx1">
                    <a:lumMod val="75000"/>
                    <a:lumOff val="25000"/>
                  </a:schemeClr>
                </a:solidFill>
                <a:latin typeface="思源黑体 CN Heavy" panose="020B0A00000000000000" pitchFamily="34" charset="-122"/>
                <a:ea typeface="思源黑体 CN Heavy" panose="020B0A00000000000000" pitchFamily="34" charset="-122"/>
              </a:rPr>
              <a:t>请在此处添加标题</a:t>
            </a:r>
          </a:p>
        </p:txBody>
      </p:sp>
      <p:sp>
        <p:nvSpPr>
          <p:cNvPr id="5" name="矩形 4"/>
          <p:cNvSpPr/>
          <p:nvPr userDrawn="1"/>
        </p:nvSpPr>
        <p:spPr>
          <a:xfrm flipH="1">
            <a:off x="690113" y="293298"/>
            <a:ext cx="45719" cy="552077"/>
          </a:xfrm>
          <a:prstGeom prst="rect">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chemeClr val="tx1">
                  <a:lumMod val="85000"/>
                  <a:lumOff val="15000"/>
                </a:schemeClr>
              </a:solidFill>
              <a:effectLst/>
              <a:uLnTx/>
              <a:uFillTx/>
              <a:latin typeface="华文细黑"/>
              <a:ea typeface="微软雅黑 Light"/>
            </a:endParaRPr>
          </a:p>
        </p:txBody>
      </p:sp>
    </p:spTree>
    <p:extLst>
      <p:ext uri="{BB962C8B-B14F-4D97-AF65-F5344CB8AC3E}">
        <p14:creationId xmlns:p14="http://schemas.microsoft.com/office/powerpoint/2010/main" val="1332652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sp>
        <p:nvSpPr>
          <p:cNvPr id="5" name="矩形 4"/>
          <p:cNvSpPr/>
          <p:nvPr userDrawn="1"/>
        </p:nvSpPr>
        <p:spPr>
          <a:xfrm flipH="1">
            <a:off x="690113" y="293298"/>
            <a:ext cx="45719" cy="552077"/>
          </a:xfrm>
          <a:prstGeom prst="rect">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chemeClr val="tx1">
                  <a:lumMod val="85000"/>
                  <a:lumOff val="15000"/>
                </a:schemeClr>
              </a:solidFill>
              <a:effectLst/>
              <a:uLnTx/>
              <a:uFillTx/>
              <a:latin typeface="华文细黑"/>
              <a:ea typeface="微软雅黑 Light"/>
            </a:endParaRPr>
          </a:p>
        </p:txBody>
      </p:sp>
      <p:sp>
        <p:nvSpPr>
          <p:cNvPr id="2" name="标题 1"/>
          <p:cNvSpPr>
            <a:spLocks noGrp="1"/>
          </p:cNvSpPr>
          <p:nvPr>
            <p:ph type="title" hasCustomPrompt="1"/>
          </p:nvPr>
        </p:nvSpPr>
        <p:spPr>
          <a:xfrm>
            <a:off x="819150" y="274248"/>
            <a:ext cx="10515600" cy="601690"/>
          </a:xfrm>
        </p:spPr>
        <p:txBody>
          <a:bodyPr/>
          <a:lstStyle>
            <a:lvl1pPr marL="0" marR="0" indent="0" algn="l" defTabSz="914400" rtl="0" eaLnBrk="1" fontAlgn="auto" latinLnBrk="0" hangingPunct="1">
              <a:lnSpc>
                <a:spcPct val="130000"/>
              </a:lnSpc>
              <a:spcBef>
                <a:spcPct val="0"/>
              </a:spcBef>
              <a:spcAft>
                <a:spcPts val="0"/>
              </a:spcAft>
              <a:buClrTx/>
              <a:buSzTx/>
              <a:buFontTx/>
              <a:buNone/>
              <a:tabLst/>
              <a:defRPr sz="1200">
                <a:solidFill>
                  <a:schemeClr val="bg1">
                    <a:lumMod val="50000"/>
                  </a:schemeClr>
                </a:solidFill>
                <a:latin typeface="微软雅黑" panose="020B0503020204020204" pitchFamily="34" charset="-122"/>
                <a:ea typeface="微软雅黑" panose="020B0503020204020204" pitchFamily="34" charset="-122"/>
              </a:defRPr>
            </a:lvl1pPr>
          </a:lstStyle>
          <a:p>
            <a:r>
              <a:rPr lang="en-US" altLang="zh-CN" sz="1100" dirty="0">
                <a:solidFill>
                  <a:schemeClr val="tx1">
                    <a:lumMod val="75000"/>
                    <a:lumOff val="25000"/>
                  </a:schemeClr>
                </a:solidFill>
                <a:latin typeface="Arial" panose="020B0604020202020204" pitchFamily="34" charset="0"/>
                <a:ea typeface="微软雅黑 Light"/>
                <a:cs typeface="Arial" panose="020B0604020202020204" pitchFamily="34" charset="0"/>
                <a:sym typeface="+mn-lt"/>
              </a:rPr>
              <a:t>Add You Text Here Add You Text Here</a:t>
            </a:r>
            <a:br>
              <a:rPr lang="en-US" altLang="zh-CN" sz="1100" dirty="0">
                <a:solidFill>
                  <a:schemeClr val="tx1">
                    <a:lumMod val="75000"/>
                    <a:lumOff val="25000"/>
                  </a:schemeClr>
                </a:solidFill>
                <a:latin typeface="Arial" panose="020B0604020202020204" pitchFamily="34" charset="0"/>
                <a:ea typeface="微软雅黑 Light"/>
                <a:cs typeface="Arial" panose="020B0604020202020204" pitchFamily="34" charset="0"/>
                <a:sym typeface="+mn-lt"/>
              </a:rPr>
            </a:br>
            <a:r>
              <a:rPr lang="zh-CN" altLang="en-US" sz="2200" dirty="0">
                <a:solidFill>
                  <a:schemeClr val="tx1">
                    <a:lumMod val="75000"/>
                    <a:lumOff val="25000"/>
                  </a:schemeClr>
                </a:solidFill>
                <a:latin typeface="思源黑体 CN Heavy" panose="020B0A00000000000000" pitchFamily="34" charset="-122"/>
                <a:ea typeface="思源黑体 CN Heavy" panose="020B0A00000000000000" pitchFamily="34" charset="-122"/>
              </a:rPr>
              <a:t>请在此处添加标题</a:t>
            </a:r>
            <a:endParaRPr lang="zh-CN" altLang="en-US" dirty="0"/>
          </a:p>
        </p:txBody>
      </p:sp>
    </p:spTree>
    <p:extLst>
      <p:ext uri="{BB962C8B-B14F-4D97-AF65-F5344CB8AC3E}">
        <p14:creationId xmlns:p14="http://schemas.microsoft.com/office/powerpoint/2010/main" val="35960283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3"/>
            <a:ext cx="12192000" cy="6854573"/>
          </a:xfrm>
          <a:prstGeom prst="rect">
            <a:avLst/>
          </a:prstGeom>
        </p:spPr>
      </p:pic>
    </p:spTree>
    <p:extLst>
      <p:ext uri="{BB962C8B-B14F-4D97-AF65-F5344CB8AC3E}">
        <p14:creationId xmlns:p14="http://schemas.microsoft.com/office/powerpoint/2010/main" val="1339145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165AC512-946F-491C-A78E-B874D25DDF2C}" type="datetimeFigureOut">
              <a:rPr lang="zh-CN" altLang="en-US" smtClean="0"/>
              <a:t>2020/2/11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838169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65AC512-946F-491C-A78E-B874D25DDF2C}" type="datetimeFigureOut">
              <a:rPr lang="zh-CN" altLang="en-US" smtClean="0"/>
              <a:t>2020/2/11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2774203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65AC512-946F-491C-A78E-B874D25DDF2C}" type="datetimeFigureOut">
              <a:rPr lang="zh-CN" altLang="en-US" smtClean="0"/>
              <a:t>2020/2/11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F963683-69C5-4225-8B2B-0C82CECB9400}" type="slidenum">
              <a:rPr lang="zh-CN" altLang="en-US" smtClean="0"/>
              <a:t>‹#›</a:t>
            </a:fld>
            <a:endParaRPr lang="zh-CN" altLang="en-US"/>
          </a:p>
        </p:txBody>
      </p:sp>
      <p:sp>
        <p:nvSpPr>
          <p:cNvPr id="9" name="矩形 8"/>
          <p:cNvSpPr/>
          <p:nvPr userDrawn="1"/>
        </p:nvSpPr>
        <p:spPr>
          <a:xfrm>
            <a:off x="8725278" y="6450175"/>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模板下载：</a:t>
            </a:r>
            <a:r>
              <a:rPr kumimoji="0" lang="en-US" altLang="zh-CN" sz="100" b="0" i="0" u="none" strike="noStrike" kern="0" cap="none" spc="0" normalizeH="0" baseline="0" noProof="0" dirty="0">
                <a:ln>
                  <a:noFill/>
                </a:ln>
                <a:solidFill>
                  <a:prstClr val="white"/>
                </a:solidFill>
                <a:effectLst/>
                <a:uLnTx/>
                <a:uFillTx/>
              </a:rPr>
              <a:t>www.1ppt.com/moban/     </a:t>
            </a:r>
            <a:r>
              <a:rPr kumimoji="0" lang="zh-CN" altLang="en-US" sz="100" b="0" i="0" u="none" strike="noStrike" kern="0" cap="none" spc="0" normalizeH="0" baseline="0" noProof="0" dirty="0">
                <a:ln>
                  <a:noFill/>
                </a:ln>
                <a:solidFill>
                  <a:prstClr val="white"/>
                </a:solidFill>
                <a:effectLst/>
                <a:uLnTx/>
                <a:uFillTx/>
              </a:rPr>
              <a:t>行业</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节日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www.1ppt.com/jieri/           PPT</a:t>
            </a:r>
            <a:r>
              <a:rPr kumimoji="0" lang="zh-CN" altLang="en-US" sz="100" b="0" i="0" u="none" strike="noStrike" kern="0" cap="none" spc="0" normalizeH="0" baseline="0" noProof="0" dirty="0">
                <a:ln>
                  <a:noFill/>
                </a:ln>
                <a:solidFill>
                  <a:prstClr val="white"/>
                </a:solidFill>
                <a:effectLst/>
                <a:uLnTx/>
                <a:uFillTx/>
              </a:rPr>
              <a:t>素材下载：</a:t>
            </a:r>
            <a:r>
              <a:rPr kumimoji="0" lang="en-US" altLang="zh-CN" sz="100" b="0" i="0" u="none" strike="noStrike" kern="0" cap="none" spc="0" normalizeH="0" baseline="0" noProof="0" dirty="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背景图片：</a:t>
            </a:r>
            <a:r>
              <a:rPr kumimoji="0" lang="en-US" altLang="zh-CN" sz="100" b="0" i="0" u="none" strike="noStrike" kern="0" cap="none" spc="0" normalizeH="0" baseline="0" noProof="0" dirty="0">
                <a:ln>
                  <a:noFill/>
                </a:ln>
                <a:solidFill>
                  <a:prstClr val="white"/>
                </a:solidFill>
                <a:effectLst/>
                <a:uLnTx/>
                <a:uFillTx/>
              </a:rPr>
              <a:t>www.1ppt.com/beijing/      PPT</a:t>
            </a:r>
            <a:r>
              <a:rPr kumimoji="0" lang="zh-CN" altLang="en-US" sz="100" b="0" i="0" u="none" strike="noStrike" kern="0" cap="none" spc="0" normalizeH="0" baseline="0" noProof="0" dirty="0">
                <a:ln>
                  <a:noFill/>
                </a:ln>
                <a:solidFill>
                  <a:prstClr val="white"/>
                </a:solidFill>
                <a:effectLst/>
                <a:uLnTx/>
                <a:uFillTx/>
              </a:rPr>
              <a:t>图表下载：</a:t>
            </a:r>
            <a:r>
              <a:rPr kumimoji="0" lang="en-US" altLang="zh-CN" sz="100" b="0" i="0" u="none" strike="noStrike" kern="0" cap="none" spc="0" normalizeH="0" baseline="0" noProof="0" dirty="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优秀</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下载：</a:t>
            </a:r>
            <a:r>
              <a:rPr kumimoji="0" lang="en-US" altLang="zh-CN" sz="100" b="0" i="0" u="none" strike="noStrike" kern="0" cap="none" spc="0" normalizeH="0" baseline="0" noProof="0" dirty="0">
                <a:ln>
                  <a:noFill/>
                </a:ln>
                <a:solidFill>
                  <a:prstClr val="white"/>
                </a:solidFill>
                <a:effectLst/>
                <a:uLnTx/>
                <a:uFillTx/>
              </a:rPr>
              <a:t>www.1ppt.com/xiazai/        PPT</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Word</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www.1ppt.com/word/              Excel</a:t>
            </a:r>
            <a:r>
              <a:rPr kumimoji="0" lang="zh-CN" altLang="en-US" sz="100" b="0" i="0" u="none" strike="noStrike" kern="0" cap="none" spc="0" normalizeH="0" baseline="0" noProof="0" dirty="0">
                <a:ln>
                  <a:noFill/>
                </a:ln>
                <a:solidFill>
                  <a:prstClr val="white"/>
                </a:solidFill>
                <a:effectLst/>
                <a:uLnTx/>
                <a:uFillTx/>
              </a:rPr>
              <a:t>教程：</a:t>
            </a:r>
            <a:r>
              <a:rPr kumimoji="0" lang="en-US" altLang="zh-CN" sz="100" b="0" i="0" u="none" strike="noStrike" kern="0" cap="none" spc="0" normalizeH="0" baseline="0" noProof="0" dirty="0">
                <a:ln>
                  <a:noFill/>
                </a:ln>
                <a:solidFill>
                  <a:prstClr val="white"/>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资料下载：</a:t>
            </a:r>
            <a:r>
              <a:rPr kumimoji="0" lang="en-US" altLang="zh-CN" sz="100" b="0" i="0" u="none" strike="noStrike" kern="0" cap="none" spc="0" normalizeH="0" baseline="0" noProof="0" dirty="0">
                <a:ln>
                  <a:noFill/>
                </a:ln>
                <a:solidFill>
                  <a:prstClr val="white"/>
                </a:solidFill>
                <a:effectLst/>
                <a:uLnTx/>
                <a:uFillTx/>
              </a:rPr>
              <a:t>www.1ppt.com/ziliao/                PPT</a:t>
            </a:r>
            <a:r>
              <a:rPr kumimoji="0" lang="zh-CN" altLang="en-US" sz="100" b="0" i="0" u="none" strike="noStrike" kern="0" cap="none" spc="0" normalizeH="0" baseline="0" noProof="0" dirty="0">
                <a:ln>
                  <a:noFill/>
                </a:ln>
                <a:solidFill>
                  <a:prstClr val="white"/>
                </a:solidFill>
                <a:effectLst/>
                <a:uLnTx/>
                <a:uFillTx/>
              </a:rPr>
              <a:t>课件下载：</a:t>
            </a:r>
            <a:r>
              <a:rPr kumimoji="0" lang="en-US" altLang="zh-CN" sz="100" b="0" i="0" u="none" strike="noStrike" kern="0" cap="none" spc="0" normalizeH="0" baseline="0" noProof="0" dirty="0">
                <a:ln>
                  <a:noFill/>
                </a:ln>
                <a:solidFill>
                  <a:prstClr val="white"/>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范文下载：</a:t>
            </a:r>
            <a:r>
              <a:rPr kumimoji="0" lang="en-US" altLang="zh-CN" sz="100" b="0" i="0" u="none" strike="noStrike" kern="0" cap="none" spc="0" normalizeH="0" baseline="0" noProof="0" dirty="0">
                <a:ln>
                  <a:noFill/>
                </a:ln>
                <a:solidFill>
                  <a:prstClr val="white"/>
                </a:solidFill>
                <a:effectLst/>
                <a:uLnTx/>
                <a:uFillTx/>
              </a:rPr>
              <a:t>www.1ppt.com/fanwen/             </a:t>
            </a:r>
            <a:r>
              <a:rPr kumimoji="0" lang="zh-CN" altLang="en-US" sz="100" b="0" i="0" u="none" strike="noStrike" kern="0" cap="none" spc="0" normalizeH="0" baseline="0" noProof="0" dirty="0">
                <a:ln>
                  <a:noFill/>
                </a:ln>
                <a:solidFill>
                  <a:prstClr val="white"/>
                </a:solidFill>
                <a:effectLst/>
                <a:uLnTx/>
                <a:uFillTx/>
              </a:rPr>
              <a:t>试卷下载：</a:t>
            </a:r>
            <a:r>
              <a:rPr kumimoji="0" lang="en-US" altLang="zh-CN" sz="100" b="0" i="0" u="none" strike="noStrike" kern="0" cap="none" spc="0" normalizeH="0" baseline="0" noProof="0" dirty="0">
                <a:ln>
                  <a:noFill/>
                </a:ln>
                <a:solidFill>
                  <a:prstClr val="white"/>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教案下载：</a:t>
            </a:r>
            <a:r>
              <a:rPr kumimoji="0" lang="en-US" altLang="zh-CN" sz="100" b="0" i="0" u="none" strike="noStrike" kern="0" cap="none" spc="0" normalizeH="0" baseline="0" noProof="0" dirty="0">
                <a:ln>
                  <a:noFill/>
                </a:ln>
                <a:solidFill>
                  <a:prstClr val="white"/>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字体下载：</a:t>
            </a:r>
            <a:r>
              <a:rPr kumimoji="0" lang="en-US" altLang="zh-CN" sz="100" b="0" i="0" u="none" strike="noStrike" kern="0" cap="none" spc="0" normalizeH="0" baseline="0" noProof="0" dirty="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 </a:t>
            </a:r>
            <a:endParaRPr kumimoji="0" lang="zh-CN" altLang="en-US" sz="1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2219669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65AC512-946F-491C-A78E-B874D25DDF2C}" type="datetimeFigureOut">
              <a:rPr lang="zh-CN" altLang="en-US" smtClean="0"/>
              <a:t>2020/2/11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26928259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65AC512-946F-491C-A78E-B874D25DDF2C}" type="datetimeFigureOut">
              <a:rPr lang="zh-CN" altLang="en-US" smtClean="0"/>
              <a:t>2020/2/11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2769780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5AC512-946F-491C-A78E-B874D25DDF2C}" type="datetimeFigureOut">
              <a:rPr lang="zh-CN" altLang="en-US" smtClean="0"/>
              <a:t>2020/2/11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2475623641"/>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73" r:id="rId11"/>
    <p:sldLayoutId id="2147483674" r:id="rId12"/>
    <p:sldLayoutId id="2147483675" r:id="rId13"/>
    <p:sldLayoutId id="2147483684" r:id="rId14"/>
    <p:sldLayoutId id="2147483685" r:id="rId15"/>
    <p:sldLayoutId id="2147483686" r:id="rId16"/>
    <p:sldLayoutId id="2147483687" r:id="rId17"/>
    <p:sldLayoutId id="2147483695" r:id="rId18"/>
    <p:sldLayoutId id="2147483696" r:id="rId19"/>
    <p:sldLayoutId id="2147483697" r:id="rId20"/>
    <p:sldLayoutId id="2147483698" r:id="rId21"/>
    <p:sldLayoutId id="2147483662" r:id="rId22"/>
    <p:sldLayoutId id="2147483663" r:id="rId23"/>
    <p:sldLayoutId id="2147483664" r:id="rId2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24.emf"/><Relationship Id="rId4" Type="http://schemas.openxmlformats.org/officeDocument/2006/relationships/package" Target="../embeddings/Microsoft_Word_Document.docx"/></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224270" y="3532759"/>
            <a:ext cx="5743460" cy="769441"/>
          </a:xfrm>
          <a:prstGeom prst="rect">
            <a:avLst/>
          </a:prstGeom>
          <a:noFill/>
        </p:spPr>
        <p:txBody>
          <a:bodyPr vert="horz" wrap="square" rtlCol="0">
            <a:spAutoFit/>
          </a:bodyPr>
          <a:lstStyle/>
          <a:p>
            <a:pPr algn="ctr"/>
            <a:r>
              <a:rPr lang="zh-CN" altLang="en-US" sz="4400" spc="-150" dirty="0">
                <a:solidFill>
                  <a:schemeClr val="tx1">
                    <a:lumMod val="85000"/>
                    <a:lumOff val="15000"/>
                  </a:schemeClr>
                </a:solidFill>
                <a:latin typeface="微软雅黑" panose="020B0503020204020204" pitchFamily="34" charset="-122"/>
                <a:ea typeface="微软雅黑" panose="020B0503020204020204" pitchFamily="34" charset="-122"/>
              </a:rPr>
              <a:t>瑕疵识别系统</a:t>
            </a:r>
          </a:p>
        </p:txBody>
      </p:sp>
      <p:sp>
        <p:nvSpPr>
          <p:cNvPr id="8" name="文本框 7"/>
          <p:cNvSpPr txBox="1"/>
          <p:nvPr/>
        </p:nvSpPr>
        <p:spPr>
          <a:xfrm>
            <a:off x="3940049" y="2239949"/>
            <a:ext cx="4311902" cy="769441"/>
          </a:xfrm>
          <a:prstGeom prst="rect">
            <a:avLst/>
          </a:prstGeom>
          <a:noFill/>
        </p:spPr>
        <p:txBody>
          <a:bodyPr vert="horz" wrap="square" rtlCol="0">
            <a:spAutoFit/>
          </a:bodyPr>
          <a:lstStyle/>
          <a:p>
            <a:pPr algn="ctr"/>
            <a:r>
              <a:rPr lang="zh-CN" altLang="en-US" sz="4400" dirty="0">
                <a:solidFill>
                  <a:schemeClr val="tx1">
                    <a:lumMod val="85000"/>
                    <a:lumOff val="15000"/>
                  </a:schemeClr>
                </a:solidFill>
                <a:latin typeface="微软雅黑" panose="020B0503020204020204" pitchFamily="34" charset="-122"/>
                <a:ea typeface="微软雅黑" panose="020B0503020204020204" pitchFamily="34" charset="-122"/>
              </a:rPr>
              <a:t>纺织布匹表面</a:t>
            </a:r>
          </a:p>
        </p:txBody>
      </p:sp>
      <p:sp>
        <p:nvSpPr>
          <p:cNvPr id="9" name="文本框 8">
            <a:extLst>
              <a:ext uri="{FF2B5EF4-FFF2-40B4-BE49-F238E27FC236}">
                <a16:creationId xmlns:a16="http://schemas.microsoft.com/office/drawing/2014/main" id="{3C4B55A2-CE4C-4E21-88B6-165B86513B71}"/>
              </a:ext>
            </a:extLst>
          </p:cNvPr>
          <p:cNvSpPr txBox="1"/>
          <p:nvPr/>
        </p:nvSpPr>
        <p:spPr>
          <a:xfrm>
            <a:off x="3480314" y="3086009"/>
            <a:ext cx="5231369" cy="369332"/>
          </a:xfrm>
          <a:prstGeom prst="rect">
            <a:avLst/>
          </a:prstGeom>
          <a:solidFill>
            <a:schemeClr val="tx1">
              <a:lumMod val="75000"/>
              <a:lumOff val="25000"/>
            </a:schemeClr>
          </a:solid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Nanjing University of Science and Technology</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8C839D8C-C6D1-4756-9827-ABC6F1E82B1E}"/>
              </a:ext>
            </a:extLst>
          </p:cNvPr>
          <p:cNvSpPr txBox="1"/>
          <p:nvPr/>
        </p:nvSpPr>
        <p:spPr>
          <a:xfrm>
            <a:off x="5215269" y="5463428"/>
            <a:ext cx="1761458" cy="679801"/>
          </a:xfrm>
          <a:prstGeom prst="rect">
            <a:avLst/>
          </a:prstGeom>
          <a:noFill/>
        </p:spPr>
        <p:txBody>
          <a:bodyPr wrap="square" rtlCol="0">
            <a:spAutoFit/>
          </a:bodyPr>
          <a:lstStyle/>
          <a:p>
            <a:pPr algn="ctr">
              <a:lnSpc>
                <a:spcPct val="125000"/>
              </a:lnSpc>
            </a:pPr>
            <a:r>
              <a:rPr lang="zh-CN" altLang="en-US" sz="1600" dirty="0">
                <a:latin typeface="微软雅黑" panose="020B0503020204020204" pitchFamily="34" charset="-122"/>
                <a:ea typeface="微软雅黑" panose="020B0503020204020204" pitchFamily="34" charset="-122"/>
              </a:rPr>
              <a:t>南理工</a:t>
            </a:r>
            <a:r>
              <a:rPr lang="en-US" altLang="zh-CN" sz="1600" dirty="0">
                <a:latin typeface="微软雅黑" panose="020B0503020204020204" pitchFamily="34" charset="-122"/>
                <a:ea typeface="微软雅黑" panose="020B0503020204020204" pitchFamily="34" charset="-122"/>
              </a:rPr>
              <a:t>3043</a:t>
            </a:r>
          </a:p>
          <a:p>
            <a:pPr algn="ctr">
              <a:lnSpc>
                <a:spcPct val="125000"/>
              </a:lnSpc>
            </a:pPr>
            <a:r>
              <a:rPr lang="zh-CN" altLang="en-US" sz="1600" dirty="0">
                <a:latin typeface="微软雅黑" panose="020B0503020204020204" pitchFamily="34" charset="-122"/>
                <a:ea typeface="微软雅黑" panose="020B0503020204020204" pitchFamily="34" charset="-122"/>
              </a:rPr>
              <a:t> 尹止戈</a:t>
            </a:r>
          </a:p>
        </p:txBody>
      </p:sp>
    </p:spTree>
    <p:extLst>
      <p:ext uri="{BB962C8B-B14F-4D97-AF65-F5344CB8AC3E}">
        <p14:creationId xmlns:p14="http://schemas.microsoft.com/office/powerpoint/2010/main" val="235255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8000" fill="hold" grpId="0" nodeType="afterEffect" p14:presetBounceEnd="58000">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58000">
                                          <p:cBhvr additive="base">
                                            <p:cTn id="7" dur="1250" fill="hold"/>
                                            <p:tgtEl>
                                              <p:spTgt spid="8"/>
                                            </p:tgtEl>
                                            <p:attrNameLst>
                                              <p:attrName>ppt_x</p:attrName>
                                            </p:attrNameLst>
                                          </p:cBhvr>
                                          <p:tavLst>
                                            <p:tav tm="0">
                                              <p:val>
                                                <p:strVal val="0-#ppt_w/2"/>
                                              </p:val>
                                            </p:tav>
                                            <p:tav tm="100000">
                                              <p:val>
                                                <p:strVal val="#ppt_x"/>
                                              </p:val>
                                            </p:tav>
                                          </p:tavLst>
                                        </p:anim>
                                        <p:anim calcmode="lin" valueType="num" p14:bounceEnd="58000">
                                          <p:cBhvr additive="base">
                                            <p:cTn id="8" dur="125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1250"/>
                                </p:stCondLst>
                                <p:childTnLst>
                                  <p:par>
                                    <p:cTn id="10" presetID="2" presetClass="entr" presetSubtype="8" accel="58000" fill="hold" grpId="0" nodeType="afterEffect" p14:presetBounceEnd="58000">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14:bounceEnd="58000">
                                          <p:cBhvr additive="base">
                                            <p:cTn id="12" dur="1250" fill="hold"/>
                                            <p:tgtEl>
                                              <p:spTgt spid="7"/>
                                            </p:tgtEl>
                                            <p:attrNameLst>
                                              <p:attrName>ppt_x</p:attrName>
                                            </p:attrNameLst>
                                          </p:cBhvr>
                                          <p:tavLst>
                                            <p:tav tm="0">
                                              <p:val>
                                                <p:strVal val="0-#ppt_w/2"/>
                                              </p:val>
                                            </p:tav>
                                            <p:tav tm="100000">
                                              <p:val>
                                                <p:strVal val="#ppt_x"/>
                                              </p:val>
                                            </p:tav>
                                          </p:tavLst>
                                        </p:anim>
                                        <p:anim calcmode="lin" valueType="num" p14:bounceEnd="58000">
                                          <p:cBhvr additive="base">
                                            <p:cTn id="13" dur="125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ppt_x"/>
                                              </p:val>
                                            </p:tav>
                                            <p:tav tm="100000">
                                              <p:val>
                                                <p:strVal val="#ppt_x"/>
                                              </p:val>
                                            </p:tav>
                                          </p:tavLst>
                                        </p:anim>
                                        <p:anim calcmode="lin" valueType="num">
                                          <p:cBhvr additive="base">
                                            <p:cTn id="19"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animBg="1"/>
          <p:bldP spid="1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8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fill="hold"/>
                                            <p:tgtEl>
                                              <p:spTgt spid="8"/>
                                            </p:tgtEl>
                                            <p:attrNameLst>
                                              <p:attrName>ppt_x</p:attrName>
                                            </p:attrNameLst>
                                          </p:cBhvr>
                                          <p:tavLst>
                                            <p:tav tm="0">
                                              <p:val>
                                                <p:strVal val="0-#ppt_w/2"/>
                                              </p:val>
                                            </p:tav>
                                            <p:tav tm="100000">
                                              <p:val>
                                                <p:strVal val="#ppt_x"/>
                                              </p:val>
                                            </p:tav>
                                          </p:tavLst>
                                        </p:anim>
                                        <p:anim calcmode="lin" valueType="num">
                                          <p:cBhvr additive="base">
                                            <p:cTn id="8" dur="125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1250"/>
                                </p:stCondLst>
                                <p:childTnLst>
                                  <p:par>
                                    <p:cTn id="10" presetID="2" presetClass="entr" presetSubtype="8" accel="5800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250" fill="hold"/>
                                            <p:tgtEl>
                                              <p:spTgt spid="7"/>
                                            </p:tgtEl>
                                            <p:attrNameLst>
                                              <p:attrName>ppt_x</p:attrName>
                                            </p:attrNameLst>
                                          </p:cBhvr>
                                          <p:tavLst>
                                            <p:tav tm="0">
                                              <p:val>
                                                <p:strVal val="0-#ppt_w/2"/>
                                              </p:val>
                                            </p:tav>
                                            <p:tav tm="100000">
                                              <p:val>
                                                <p:strVal val="#ppt_x"/>
                                              </p:val>
                                            </p:tav>
                                          </p:tavLst>
                                        </p:anim>
                                        <p:anim calcmode="lin" valueType="num">
                                          <p:cBhvr additive="base">
                                            <p:cTn id="13" dur="125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ppt_x"/>
                                              </p:val>
                                            </p:tav>
                                            <p:tav tm="100000">
                                              <p:val>
                                                <p:strVal val="#ppt_x"/>
                                              </p:val>
                                            </p:tav>
                                          </p:tavLst>
                                        </p:anim>
                                        <p:anim calcmode="lin" valueType="num">
                                          <p:cBhvr additive="base">
                                            <p:cTn id="19"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animBg="1"/>
          <p:bldP spid="10"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310743" y="1070879"/>
            <a:ext cx="3570514" cy="4508927"/>
          </a:xfrm>
          <a:prstGeom prst="rect">
            <a:avLst/>
          </a:prstGeom>
          <a:noFill/>
        </p:spPr>
        <p:txBody>
          <a:bodyPr wrap="square" rtlCol="0">
            <a:spAutoFit/>
          </a:bodyPr>
          <a:lstStyle/>
          <a:p>
            <a:pPr algn="ctr"/>
            <a:r>
              <a:rPr lang="en-US" altLang="zh-CN" sz="28700" dirty="0">
                <a:solidFill>
                  <a:schemeClr val="tx1">
                    <a:lumMod val="85000"/>
                    <a:lumOff val="15000"/>
                  </a:schemeClr>
                </a:solidFill>
                <a:latin typeface="思源黑体 CN Heavy" panose="020B0A00000000000000" pitchFamily="34" charset="-122"/>
                <a:ea typeface="思源黑体 CN Heavy" panose="020B0A00000000000000" pitchFamily="34" charset="-122"/>
                <a:cs typeface="+mn-ea"/>
                <a:sym typeface="+mn-lt"/>
              </a:rPr>
              <a:t>B</a:t>
            </a:r>
            <a:endParaRPr lang="zh-CN" altLang="en-US" sz="28700" dirty="0">
              <a:solidFill>
                <a:schemeClr val="tx1">
                  <a:lumMod val="85000"/>
                  <a:lumOff val="15000"/>
                </a:schemeClr>
              </a:solidFill>
              <a:latin typeface="思源黑体 CN Heavy" panose="020B0A00000000000000" pitchFamily="34" charset="-122"/>
              <a:ea typeface="思源黑体 CN Heavy" panose="020B0A00000000000000" pitchFamily="34" charset="-122"/>
              <a:cs typeface="+mn-ea"/>
              <a:sym typeface="+mn-lt"/>
            </a:endParaRPr>
          </a:p>
        </p:txBody>
      </p:sp>
      <p:sp>
        <p:nvSpPr>
          <p:cNvPr id="3" name="文本框 2"/>
          <p:cNvSpPr txBox="1"/>
          <p:nvPr/>
        </p:nvSpPr>
        <p:spPr>
          <a:xfrm>
            <a:off x="4497923" y="3002178"/>
            <a:ext cx="3196155" cy="646331"/>
          </a:xfrm>
          <a:prstGeom prst="rect">
            <a:avLst/>
          </a:prstGeom>
          <a:solidFill>
            <a:srgbClr val="EFEFEF"/>
          </a:solidFill>
        </p:spPr>
        <p:txBody>
          <a:bodyPr vert="horz" wrap="square" rtlCol="0">
            <a:spAutoFit/>
          </a:bodyPr>
          <a:lstStyle/>
          <a:p>
            <a:pPr algn="ctr"/>
            <a:r>
              <a:rPr lang="zh-CN" altLang="en-US" sz="3600" dirty="0">
                <a:solidFill>
                  <a:schemeClr val="tx1">
                    <a:lumMod val="85000"/>
                    <a:lumOff val="15000"/>
                  </a:schemeClr>
                </a:solidFill>
                <a:latin typeface="微软雅黑" panose="020B0503020204020204" pitchFamily="34" charset="-122"/>
                <a:ea typeface="微软雅黑" panose="020B0503020204020204" pitchFamily="34" charset="-122"/>
              </a:rPr>
              <a:t>创新点</a:t>
            </a:r>
          </a:p>
        </p:txBody>
      </p:sp>
    </p:spTree>
    <p:extLst>
      <p:ext uri="{BB962C8B-B14F-4D97-AF65-F5344CB8AC3E}">
        <p14:creationId xmlns:p14="http://schemas.microsoft.com/office/powerpoint/2010/main" val="320539285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accel="60000" fill="hold" grpId="0" nodeType="afterEffect" p14:presetBounceEnd="56000">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14:bounceEnd="56000">
                                          <p:cBhvr additive="base">
                                            <p:cTn id="13" dur="1000" fill="hold"/>
                                            <p:tgtEl>
                                              <p:spTgt spid="3"/>
                                            </p:tgtEl>
                                            <p:attrNameLst>
                                              <p:attrName>ppt_x</p:attrName>
                                            </p:attrNameLst>
                                          </p:cBhvr>
                                          <p:tavLst>
                                            <p:tav tm="0">
                                              <p:val>
                                                <p:strVal val="1+#ppt_w/2"/>
                                              </p:val>
                                            </p:tav>
                                            <p:tav tm="100000">
                                              <p:val>
                                                <p:strVal val="#ppt_x"/>
                                              </p:val>
                                            </p:tav>
                                          </p:tavLst>
                                        </p:anim>
                                        <p:anim calcmode="lin" valueType="num" p14:bounceEnd="56000">
                                          <p:cBhvr additive="base">
                                            <p:cTn id="14"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accel="6000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1000" fill="hold"/>
                                            <p:tgtEl>
                                              <p:spTgt spid="3"/>
                                            </p:tgtEl>
                                            <p:attrNameLst>
                                              <p:attrName>ppt_x</p:attrName>
                                            </p:attrNameLst>
                                          </p:cBhvr>
                                          <p:tavLst>
                                            <p:tav tm="0">
                                              <p:val>
                                                <p:strVal val="1+#ppt_w/2"/>
                                              </p:val>
                                            </p:tav>
                                            <p:tav tm="100000">
                                              <p:val>
                                                <p:strVal val="#ppt_x"/>
                                              </p:val>
                                            </p:tav>
                                          </p:tavLst>
                                        </p:anim>
                                        <p:anim calcmode="lin" valueType="num">
                                          <p:cBhvr additive="base">
                                            <p:cTn id="14"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983399" y="1970012"/>
            <a:ext cx="805218" cy="805218"/>
          </a:xfrm>
          <a:prstGeom prst="ellipse">
            <a:avLst/>
          </a:prstGeom>
          <a:noFill/>
          <a:ln w="12700" cap="flat" cmpd="sng" algn="ctr">
            <a:solidFill>
              <a:schemeClr val="bg1">
                <a:lumMod val="50000"/>
              </a:scheme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srgbClr val="595959"/>
                </a:solidFill>
                <a:effectLst/>
                <a:uLnTx/>
                <a:uFillTx/>
                <a:latin typeface="Arial"/>
                <a:ea typeface="微软雅黑"/>
                <a:cs typeface="+mn-ea"/>
                <a:sym typeface="+mn-lt"/>
              </a:rPr>
              <a:t>01</a:t>
            </a:r>
            <a:endParaRPr kumimoji="0" lang="zh-CN" altLang="en-US" sz="2800" b="0" i="0" u="none" strike="noStrike" kern="0" cap="none" spc="0" normalizeH="0" baseline="0" noProof="0" dirty="0">
              <a:ln>
                <a:noFill/>
              </a:ln>
              <a:solidFill>
                <a:srgbClr val="595959"/>
              </a:solidFill>
              <a:effectLst/>
              <a:uLnTx/>
              <a:uFillTx/>
              <a:latin typeface="Arial"/>
              <a:ea typeface="微软雅黑"/>
              <a:cs typeface="+mn-ea"/>
              <a:sym typeface="+mn-lt"/>
            </a:endParaRPr>
          </a:p>
        </p:txBody>
      </p:sp>
      <p:cxnSp>
        <p:nvCxnSpPr>
          <p:cNvPr id="3" name="直接连接符 2"/>
          <p:cNvCxnSpPr>
            <a:stCxn id="2" idx="6"/>
          </p:cNvCxnSpPr>
          <p:nvPr/>
        </p:nvCxnSpPr>
        <p:spPr>
          <a:xfrm>
            <a:off x="1788617" y="2372621"/>
            <a:ext cx="468781" cy="0"/>
          </a:xfrm>
          <a:prstGeom prst="line">
            <a:avLst/>
          </a:prstGeom>
          <a:noFill/>
          <a:ln w="6350" cap="flat" cmpd="sng" algn="ctr">
            <a:solidFill>
              <a:schemeClr val="bg1">
                <a:lumMod val="65000"/>
              </a:schemeClr>
            </a:solidFill>
            <a:prstDash val="solid"/>
            <a:miter lim="800000"/>
            <a:tailEnd type="oval" w="lg" len="lg"/>
          </a:ln>
          <a:effectLst/>
        </p:spPr>
      </p:cxnSp>
      <p:sp>
        <p:nvSpPr>
          <p:cNvPr id="4" name="椭圆 3"/>
          <p:cNvSpPr/>
          <p:nvPr/>
        </p:nvSpPr>
        <p:spPr>
          <a:xfrm>
            <a:off x="983399" y="3289786"/>
            <a:ext cx="805218" cy="805218"/>
          </a:xfrm>
          <a:prstGeom prst="ellipse">
            <a:avLst/>
          </a:prstGeom>
          <a:noFill/>
          <a:ln w="12700" cap="flat" cmpd="sng" algn="ctr">
            <a:solidFill>
              <a:schemeClr val="bg1">
                <a:lumMod val="50000"/>
              </a:scheme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srgbClr val="595959"/>
                </a:solidFill>
                <a:effectLst/>
                <a:uLnTx/>
                <a:uFillTx/>
                <a:latin typeface="Arial"/>
                <a:ea typeface="微软雅黑"/>
                <a:cs typeface="+mn-ea"/>
                <a:sym typeface="+mn-lt"/>
              </a:rPr>
              <a:t>02</a:t>
            </a:r>
            <a:endParaRPr kumimoji="0" lang="zh-CN" altLang="en-US" sz="2800" b="0" i="0" u="none" strike="noStrike" kern="0" cap="none" spc="0" normalizeH="0" baseline="0" noProof="0" dirty="0">
              <a:ln>
                <a:noFill/>
              </a:ln>
              <a:solidFill>
                <a:srgbClr val="595959"/>
              </a:solidFill>
              <a:effectLst/>
              <a:uLnTx/>
              <a:uFillTx/>
              <a:latin typeface="Arial"/>
              <a:ea typeface="微软雅黑"/>
              <a:cs typeface="+mn-ea"/>
              <a:sym typeface="+mn-lt"/>
            </a:endParaRPr>
          </a:p>
        </p:txBody>
      </p:sp>
      <p:cxnSp>
        <p:nvCxnSpPr>
          <p:cNvPr id="5" name="直接连接符 4"/>
          <p:cNvCxnSpPr>
            <a:stCxn id="4" idx="6"/>
          </p:cNvCxnSpPr>
          <p:nvPr/>
        </p:nvCxnSpPr>
        <p:spPr>
          <a:xfrm>
            <a:off x="1788617" y="3692395"/>
            <a:ext cx="468781" cy="0"/>
          </a:xfrm>
          <a:prstGeom prst="line">
            <a:avLst/>
          </a:prstGeom>
          <a:noFill/>
          <a:ln w="6350" cap="flat" cmpd="sng" algn="ctr">
            <a:solidFill>
              <a:schemeClr val="bg1">
                <a:lumMod val="65000"/>
              </a:schemeClr>
            </a:solidFill>
            <a:prstDash val="solid"/>
            <a:miter lim="800000"/>
            <a:tailEnd type="oval" w="lg" len="lg"/>
          </a:ln>
          <a:effectLst/>
        </p:spPr>
      </p:cxnSp>
      <p:sp>
        <p:nvSpPr>
          <p:cNvPr id="6" name="椭圆 5"/>
          <p:cNvSpPr/>
          <p:nvPr/>
        </p:nvSpPr>
        <p:spPr>
          <a:xfrm>
            <a:off x="983399" y="4754292"/>
            <a:ext cx="805218" cy="805218"/>
          </a:xfrm>
          <a:prstGeom prst="ellipse">
            <a:avLst/>
          </a:prstGeom>
          <a:noFill/>
          <a:ln w="12700" cap="flat" cmpd="sng" algn="ctr">
            <a:solidFill>
              <a:schemeClr val="bg1">
                <a:lumMod val="50000"/>
              </a:scheme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srgbClr val="595959"/>
                </a:solidFill>
                <a:effectLst/>
                <a:uLnTx/>
                <a:uFillTx/>
                <a:latin typeface="Arial"/>
                <a:ea typeface="微软雅黑"/>
                <a:cs typeface="+mn-ea"/>
                <a:sym typeface="+mn-lt"/>
              </a:rPr>
              <a:t>03</a:t>
            </a:r>
            <a:endParaRPr kumimoji="0" lang="zh-CN" altLang="en-US" sz="2800" b="0" i="0" u="none" strike="noStrike" kern="0" cap="none" spc="0" normalizeH="0" baseline="0" noProof="0" dirty="0">
              <a:ln>
                <a:noFill/>
              </a:ln>
              <a:solidFill>
                <a:srgbClr val="595959"/>
              </a:solidFill>
              <a:effectLst/>
              <a:uLnTx/>
              <a:uFillTx/>
              <a:latin typeface="Arial"/>
              <a:ea typeface="微软雅黑"/>
              <a:cs typeface="+mn-ea"/>
              <a:sym typeface="+mn-lt"/>
            </a:endParaRPr>
          </a:p>
        </p:txBody>
      </p:sp>
      <p:cxnSp>
        <p:nvCxnSpPr>
          <p:cNvPr id="7" name="直接连接符 6"/>
          <p:cNvCxnSpPr>
            <a:stCxn id="6" idx="6"/>
          </p:cNvCxnSpPr>
          <p:nvPr/>
        </p:nvCxnSpPr>
        <p:spPr>
          <a:xfrm>
            <a:off x="1788617" y="5156901"/>
            <a:ext cx="468781" cy="0"/>
          </a:xfrm>
          <a:prstGeom prst="line">
            <a:avLst/>
          </a:prstGeom>
          <a:noFill/>
          <a:ln w="6350" cap="flat" cmpd="sng" algn="ctr">
            <a:solidFill>
              <a:schemeClr val="bg1">
                <a:lumMod val="65000"/>
              </a:schemeClr>
            </a:solidFill>
            <a:prstDash val="solid"/>
            <a:miter lim="800000"/>
            <a:tailEnd type="oval" w="lg" len="lg"/>
          </a:ln>
          <a:effectLst/>
        </p:spPr>
      </p:cxnSp>
      <p:grpSp>
        <p:nvGrpSpPr>
          <p:cNvPr id="14" name="组合 13"/>
          <p:cNvGrpSpPr/>
          <p:nvPr/>
        </p:nvGrpSpPr>
        <p:grpSpPr>
          <a:xfrm>
            <a:off x="2356400" y="2025621"/>
            <a:ext cx="8006799" cy="803735"/>
            <a:chOff x="2136461" y="1993722"/>
            <a:chExt cx="8006799" cy="803735"/>
          </a:xfrm>
        </p:grpSpPr>
        <p:sp>
          <p:nvSpPr>
            <p:cNvPr id="15" name="文本框 14"/>
            <p:cNvSpPr txBox="1"/>
            <p:nvPr/>
          </p:nvSpPr>
          <p:spPr>
            <a:xfrm>
              <a:off x="2136461" y="2280712"/>
              <a:ext cx="8006799" cy="516745"/>
            </a:xfrm>
            <a:prstGeom prst="rect">
              <a:avLst/>
            </a:prstGeom>
            <a:noFill/>
          </p:spPr>
          <p:txBody>
            <a:bodyPr wrap="square" rtlCol="0">
              <a:spAutoFit/>
            </a:bodyPr>
            <a:lstStyle/>
            <a:p>
              <a:pPr lvl="0">
                <a:lnSpc>
                  <a:spcPct val="120000"/>
                </a:lnSpc>
                <a:spcBef>
                  <a:spcPct val="0"/>
                </a:spcBef>
              </a:pP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官方给出的瑕疵数据样本不够且较多“脏数据”，利用深度学习算法，效果不佳，因此需要增加数据样本数量防止过拟合，我们从亮度，对比度和高斯噪声三个方向，对数据增强</a:t>
              </a:r>
              <a:endParaRPr kumimoji="0" lang="en-US" altLang="zh-CN" sz="1200" b="0" i="0" u="none" strike="noStrike" kern="1200" cap="none"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16" name="文本框 15"/>
            <p:cNvSpPr txBox="1"/>
            <p:nvPr/>
          </p:nvSpPr>
          <p:spPr>
            <a:xfrm>
              <a:off x="2136461" y="1993722"/>
              <a:ext cx="35519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rPr>
                <a:t>数据增强</a:t>
              </a:r>
              <a:endParaRPr kumimoji="0" lang="zh-CN" altLang="en-US" sz="14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endParaRPr>
            </a:p>
          </p:txBody>
        </p:sp>
      </p:grpSp>
      <p:grpSp>
        <p:nvGrpSpPr>
          <p:cNvPr id="17" name="组合 16"/>
          <p:cNvGrpSpPr/>
          <p:nvPr/>
        </p:nvGrpSpPr>
        <p:grpSpPr>
          <a:xfrm>
            <a:off x="2356400" y="3411754"/>
            <a:ext cx="8006799" cy="1027410"/>
            <a:chOff x="2136461" y="1993722"/>
            <a:chExt cx="8006799" cy="1027410"/>
          </a:xfrm>
        </p:grpSpPr>
        <p:sp>
          <p:nvSpPr>
            <p:cNvPr id="18" name="文本框 17"/>
            <p:cNvSpPr txBox="1"/>
            <p:nvPr/>
          </p:nvSpPr>
          <p:spPr>
            <a:xfrm>
              <a:off x="2136461" y="2282788"/>
              <a:ext cx="8006799" cy="738344"/>
            </a:xfrm>
            <a:prstGeom prst="rect">
              <a:avLst/>
            </a:prstGeom>
            <a:noFill/>
          </p:spPr>
          <p:txBody>
            <a:bodyPr wrap="square" rtlCol="0">
              <a:spAutoFit/>
            </a:bodyPr>
            <a:lstStyle/>
            <a:p>
              <a:pPr lvl="0">
                <a:lnSpc>
                  <a:spcPct val="120000"/>
                </a:lnSpc>
                <a:spcBef>
                  <a:spcPct val="0"/>
                </a:spcBef>
              </a:pPr>
              <a:r>
                <a:rPr kumimoji="1" lang="zh-CN" altLang="en-US"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在对目标的位置匹配时，传统</a:t>
              </a:r>
              <a:r>
                <a:rPr kumimoji="1" lang="en-US" altLang="zh-CN"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anchor </a:t>
              </a:r>
              <a:r>
                <a:rPr kumimoji="1" lang="zh-CN" altLang="en-US"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是使用矩形面积进行匹配。我们将矩形分解为长和宽，用长宽来分别匹配，将二维</a:t>
              </a:r>
              <a:r>
                <a:rPr kumimoji="1" lang="en-US" altLang="zh-CN"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boxes</a:t>
              </a:r>
              <a:r>
                <a:rPr kumimoji="1" lang="zh-CN" altLang="en-US"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降维为</a:t>
              </a:r>
              <a:r>
                <a:rPr kumimoji="1" lang="en-US" altLang="zh-CN"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strings</a:t>
              </a:r>
              <a:r>
                <a:rPr kumimoji="1" lang="zh-CN" altLang="en-US"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。候选框的匹配复杂度从</a:t>
              </a:r>
              <a:r>
                <a:rPr kumimoji="1" lang="en-US" altLang="zh-CN"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O(n^2)</a:t>
              </a:r>
              <a:r>
                <a:rPr kumimoji="1" lang="zh-CN" altLang="en-US"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降为</a:t>
              </a:r>
              <a:r>
                <a:rPr kumimoji="1" lang="en-US" altLang="zh-CN"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O(2n)</a:t>
              </a:r>
              <a:r>
                <a:rPr kumimoji="1" lang="zh-CN" altLang="en-US"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，极大的节省了训练时间，</a:t>
              </a:r>
              <a:r>
                <a:rPr kumimoji="1" lang="en-US" altLang="zh-CN"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anchor strings</a:t>
              </a:r>
              <a:r>
                <a:rPr kumimoji="1" lang="zh-CN" altLang="en-US"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的自适应也增强了代码的移植性。</a:t>
              </a:r>
              <a:endParaRPr kumimoji="0" lang="en-US" altLang="zh-CN" sz="1200" b="0" i="0" u="none" strike="noStrike" kern="1200" cap="none" normalizeH="0" baseline="0" noProof="0" dirty="0">
                <a:ln>
                  <a:noFill/>
                </a:ln>
                <a:solidFill>
                  <a:prstClr val="black">
                    <a:lumMod val="65000"/>
                    <a:lumOff val="35000"/>
                  </a:prstClr>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19" name="文本框 18"/>
            <p:cNvSpPr txBox="1"/>
            <p:nvPr/>
          </p:nvSpPr>
          <p:spPr>
            <a:xfrm>
              <a:off x="2136461" y="1993722"/>
              <a:ext cx="35519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b="1" dirty="0">
                  <a:solidFill>
                    <a:prstClr val="black">
                      <a:lumMod val="75000"/>
                      <a:lumOff val="25000"/>
                    </a:prstClr>
                  </a:solidFill>
                  <a:latin typeface="思源黑体 CN Bold" panose="020B0800000000000000" pitchFamily="34" charset="-122"/>
                  <a:ea typeface="思源黑体 CN Bold" panose="020B0800000000000000" pitchFamily="34" charset="-122"/>
                  <a:cs typeface="+mn-ea"/>
                  <a:sym typeface="+mn-lt"/>
                </a:rPr>
                <a:t>维度分解</a:t>
              </a:r>
              <a:endParaRPr kumimoji="0" lang="zh-CN" altLang="en-US" sz="14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endParaRPr>
            </a:p>
          </p:txBody>
        </p:sp>
      </p:grpSp>
      <p:grpSp>
        <p:nvGrpSpPr>
          <p:cNvPr id="20" name="组合 19"/>
          <p:cNvGrpSpPr/>
          <p:nvPr/>
        </p:nvGrpSpPr>
        <p:grpSpPr>
          <a:xfrm>
            <a:off x="2356400" y="4797887"/>
            <a:ext cx="8006799" cy="1027410"/>
            <a:chOff x="2136461" y="1993722"/>
            <a:chExt cx="8006799" cy="1027410"/>
          </a:xfrm>
        </p:grpSpPr>
        <p:sp>
          <p:nvSpPr>
            <p:cNvPr id="21" name="文本框 20"/>
            <p:cNvSpPr txBox="1"/>
            <p:nvPr/>
          </p:nvSpPr>
          <p:spPr>
            <a:xfrm>
              <a:off x="2136461" y="2282788"/>
              <a:ext cx="8006799" cy="738344"/>
            </a:xfrm>
            <a:prstGeom prst="rect">
              <a:avLst/>
            </a:prstGeom>
            <a:noFill/>
          </p:spPr>
          <p:txBody>
            <a:bodyPr wrap="square" rtlCol="0">
              <a:spAutoFit/>
            </a:bodyPr>
            <a:lstStyle/>
            <a:p>
              <a:pPr lvl="0">
                <a:lnSpc>
                  <a:spcPct val="120000"/>
                </a:lnSpc>
                <a:spcBef>
                  <a:spcPct val="0"/>
                </a:spcBef>
              </a:pP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原生的</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R-FCN </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使用</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3</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种尺度和</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3</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种长宽比（</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1:1</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1:2</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2:1</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），则在每一个滑动位置就有 </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3*3 = 9 </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个</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anchor</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，由于这里是纺织布匹瑕疵检测是小目标识别，所以我们特意增加了</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anchor</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小尺寸的数量，从</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3</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个到</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5</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个，在训练时修改，从原来的</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8</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16</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32</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扩展为</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2</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4</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8</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16</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a:t>
              </a:r>
              <a:r>
                <a:rPr kumimoji="1" lang="en-US" altLang="zh-CN" sz="1200" dirty="0">
                  <a:solidFill>
                    <a:prstClr val="black">
                      <a:lumMod val="65000"/>
                      <a:lumOff val="35000"/>
                    </a:prstClr>
                  </a:solidFill>
                  <a:latin typeface="微软雅黑" panose="020B0503020204020204" pitchFamily="34" charset="-122"/>
                  <a:ea typeface="微软雅黑" panose="020B0503020204020204" pitchFamily="34" charset="-122"/>
                </a:rPr>
                <a:t>32</a:t>
              </a:r>
              <a:r>
                <a:rPr kumimoji="1"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a:t>
              </a:r>
              <a:endParaRPr kumimoji="0" lang="en-US" altLang="zh-CN" sz="1200" b="0" i="0" u="none" strike="noStrike" kern="1200" cap="none"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22" name="文本框 21"/>
            <p:cNvSpPr txBox="1"/>
            <p:nvPr/>
          </p:nvSpPr>
          <p:spPr>
            <a:xfrm>
              <a:off x="2136461" y="1993722"/>
              <a:ext cx="35519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rPr>
                <a:t>增加小尺寸</a:t>
              </a:r>
              <a:r>
                <a:rPr kumimoji="0" lang="en-US" altLang="zh-CN" sz="16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rPr>
                <a:t>anchor</a:t>
              </a:r>
              <a:endParaRPr kumimoji="0" lang="zh-CN" altLang="en-US" sz="14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endParaRPr>
            </a:p>
          </p:txBody>
        </p:sp>
      </p:grpSp>
      <p:sp>
        <p:nvSpPr>
          <p:cNvPr id="32" name="标题 31"/>
          <p:cNvSpPr>
            <a:spLocks noGrp="1"/>
          </p:cNvSpPr>
          <p:nvPr>
            <p:ph type="title"/>
          </p:nvPr>
        </p:nvSpPr>
        <p:spPr/>
        <p:txBody>
          <a:bodyPr/>
          <a:lstStyle/>
          <a:p>
            <a:r>
              <a:rPr lang="zh-CN" altLang="en-US" sz="2400" dirty="0">
                <a:solidFill>
                  <a:prstClr val="white">
                    <a:lumMod val="50000"/>
                  </a:prstClr>
                </a:solidFill>
              </a:rPr>
              <a:t>创新点</a:t>
            </a:r>
            <a:endParaRPr lang="zh-CN" altLang="en-US" dirty="0"/>
          </a:p>
        </p:txBody>
      </p:sp>
    </p:spTree>
    <p:extLst>
      <p:ext uri="{BB962C8B-B14F-4D97-AF65-F5344CB8AC3E}">
        <p14:creationId xmlns:p14="http://schemas.microsoft.com/office/powerpoint/2010/main" val="25215612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10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par>
                          <p:cTn id="20" fill="hold">
                            <p:stCondLst>
                              <p:cond delay="700"/>
                            </p:stCondLst>
                            <p:childTnLst>
                              <p:par>
                                <p:cTn id="21" presetID="22" presetClass="entr" presetSubtype="8"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left)">
                                      <p:cBhvr>
                                        <p:cTn id="23" dur="500"/>
                                        <p:tgtEl>
                                          <p:spTgt spid="3"/>
                                        </p:tgtEl>
                                      </p:cBhvr>
                                    </p:animEffect>
                                  </p:childTnLst>
                                </p:cTn>
                              </p:par>
                              <p:par>
                                <p:cTn id="24" presetID="22" presetClass="entr" presetSubtype="8"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left)">
                                      <p:cBhvr>
                                        <p:cTn id="26" dur="500"/>
                                        <p:tgtEl>
                                          <p:spTgt spid="5"/>
                                        </p:tgtEl>
                                      </p:cBhvr>
                                    </p:animEffect>
                                  </p:childTnLst>
                                </p:cTn>
                              </p:par>
                              <p:par>
                                <p:cTn id="27" presetID="22" presetClass="entr" presetSubtype="8"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left)">
                                      <p:cBhvr>
                                        <p:cTn id="29" dur="500"/>
                                        <p:tgtEl>
                                          <p:spTgt spid="7"/>
                                        </p:tgtEl>
                                      </p:cBhvr>
                                    </p:animEffect>
                                  </p:childTnLst>
                                </p:cTn>
                              </p:par>
                            </p:childTnLst>
                          </p:cTn>
                        </p:par>
                        <p:par>
                          <p:cTn id="30" fill="hold">
                            <p:stCondLst>
                              <p:cond delay="1200"/>
                            </p:stCondLst>
                            <p:childTnLst>
                              <p:par>
                                <p:cTn id="31" presetID="22" presetClass="entr" presetSubtype="1" fill="hold"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wipe(up)">
                                      <p:cBhvr>
                                        <p:cTn id="33" dur="500"/>
                                        <p:tgtEl>
                                          <p:spTgt spid="14"/>
                                        </p:tgtEl>
                                      </p:cBhvr>
                                    </p:animEffect>
                                  </p:childTnLst>
                                </p:cTn>
                              </p:par>
                              <p:par>
                                <p:cTn id="34" presetID="22" presetClass="entr" presetSubtype="1" fill="hold"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wipe(up)">
                                      <p:cBhvr>
                                        <p:cTn id="36" dur="500"/>
                                        <p:tgtEl>
                                          <p:spTgt spid="17"/>
                                        </p:tgtEl>
                                      </p:cBhvr>
                                    </p:animEffect>
                                  </p:childTnLst>
                                </p:cTn>
                              </p:par>
                              <p:par>
                                <p:cTn id="37" presetID="22" presetClass="entr" presetSubtype="1" fill="hold" nodeType="with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wipe(up)">
                                      <p:cBhvr>
                                        <p:cTn id="3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1863659" y="2057400"/>
            <a:ext cx="1428896" cy="1428896"/>
            <a:chOff x="1833245" y="2037080"/>
            <a:chExt cx="1423035" cy="1423035"/>
          </a:xfrm>
          <a:solidFill>
            <a:sysClr val="window" lastClr="FFFFFF"/>
          </a:solidFill>
        </p:grpSpPr>
        <p:sp>
          <p:nvSpPr>
            <p:cNvPr id="23" name="泪滴形 22"/>
            <p:cNvSpPr/>
            <p:nvPr/>
          </p:nvSpPr>
          <p:spPr>
            <a:xfrm rot="8100000">
              <a:off x="1833245" y="2037080"/>
              <a:ext cx="1423035" cy="1423035"/>
            </a:xfrm>
            <a:prstGeom prst="teardrop">
              <a:avLst/>
            </a:prstGeom>
            <a:solidFill>
              <a:schemeClr val="tx1">
                <a:lumMod val="75000"/>
                <a:lumOff val="25000"/>
              </a:schemeClr>
            </a:solidFill>
            <a:ln w="9525" cap="flat" cmpd="sng" algn="ctr">
              <a:noFill/>
              <a:prstDash val="solid"/>
              <a:miter lim="800000"/>
            </a:ln>
            <a:effectLst/>
          </p:spPr>
          <p:txBody>
            <a:bodyPr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微软雅黑"/>
                <a:ea typeface="微软雅黑"/>
                <a:cs typeface="+mn-ea"/>
                <a:sym typeface="+mn-lt"/>
              </a:endParaRPr>
            </a:p>
          </p:txBody>
        </p:sp>
        <p:sp>
          <p:nvSpPr>
            <p:cNvPr id="24" name="Freeform 36"/>
            <p:cNvSpPr>
              <a:spLocks noEditPoints="1"/>
            </p:cNvSpPr>
            <p:nvPr/>
          </p:nvSpPr>
          <p:spPr>
            <a:xfrm>
              <a:off x="2149475" y="2462530"/>
              <a:ext cx="752475" cy="572135"/>
            </a:xfrm>
            <a:custGeom>
              <a:avLst/>
              <a:gdLst/>
              <a:ahLst/>
              <a:cxnLst>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0"/>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Lst>
              <a:rect l="0" t="0" r="0" b="0"/>
              <a:pathLst>
                <a:path w="286" h="217">
                  <a:moveTo>
                    <a:pt x="100" y="62"/>
                  </a:moveTo>
                  <a:cubicBezTo>
                    <a:pt x="89" y="53"/>
                    <a:pt x="89" y="53"/>
                    <a:pt x="89" y="53"/>
                  </a:cubicBezTo>
                  <a:cubicBezTo>
                    <a:pt x="102" y="38"/>
                    <a:pt x="122" y="28"/>
                    <a:pt x="144" y="28"/>
                  </a:cubicBezTo>
                  <a:cubicBezTo>
                    <a:pt x="165" y="28"/>
                    <a:pt x="184" y="37"/>
                    <a:pt x="197" y="51"/>
                  </a:cubicBezTo>
                  <a:cubicBezTo>
                    <a:pt x="191" y="56"/>
                    <a:pt x="191" y="56"/>
                    <a:pt x="191" y="56"/>
                  </a:cubicBezTo>
                  <a:cubicBezTo>
                    <a:pt x="187" y="60"/>
                    <a:pt x="187" y="60"/>
                    <a:pt x="187" y="60"/>
                  </a:cubicBezTo>
                  <a:cubicBezTo>
                    <a:pt x="176" y="49"/>
                    <a:pt x="161" y="41"/>
                    <a:pt x="144" y="41"/>
                  </a:cubicBezTo>
                  <a:cubicBezTo>
                    <a:pt x="126" y="41"/>
                    <a:pt x="110" y="50"/>
                    <a:pt x="100" y="62"/>
                  </a:cubicBezTo>
                  <a:close/>
                  <a:moveTo>
                    <a:pt x="110" y="71"/>
                  </a:moveTo>
                  <a:cubicBezTo>
                    <a:pt x="120" y="80"/>
                    <a:pt x="120" y="80"/>
                    <a:pt x="120" y="80"/>
                  </a:cubicBezTo>
                  <a:cubicBezTo>
                    <a:pt x="126" y="73"/>
                    <a:pt x="134" y="69"/>
                    <a:pt x="144" y="69"/>
                  </a:cubicBezTo>
                  <a:cubicBezTo>
                    <a:pt x="153" y="69"/>
                    <a:pt x="160" y="72"/>
                    <a:pt x="166" y="78"/>
                  </a:cubicBezTo>
                  <a:cubicBezTo>
                    <a:pt x="176" y="69"/>
                    <a:pt x="176" y="69"/>
                    <a:pt x="176" y="69"/>
                  </a:cubicBezTo>
                  <a:cubicBezTo>
                    <a:pt x="168" y="60"/>
                    <a:pt x="157" y="55"/>
                    <a:pt x="144" y="55"/>
                  </a:cubicBezTo>
                  <a:cubicBezTo>
                    <a:pt x="130" y="55"/>
                    <a:pt x="118" y="61"/>
                    <a:pt x="110" y="71"/>
                  </a:cubicBezTo>
                  <a:close/>
                  <a:moveTo>
                    <a:pt x="144" y="82"/>
                  </a:moveTo>
                  <a:cubicBezTo>
                    <a:pt x="135" y="82"/>
                    <a:pt x="128" y="90"/>
                    <a:pt x="128" y="99"/>
                  </a:cubicBezTo>
                  <a:cubicBezTo>
                    <a:pt x="128" y="108"/>
                    <a:pt x="135" y="115"/>
                    <a:pt x="144" y="115"/>
                  </a:cubicBezTo>
                  <a:cubicBezTo>
                    <a:pt x="153" y="115"/>
                    <a:pt x="160" y="108"/>
                    <a:pt x="160" y="99"/>
                  </a:cubicBezTo>
                  <a:cubicBezTo>
                    <a:pt x="160" y="90"/>
                    <a:pt x="153" y="82"/>
                    <a:pt x="144" y="82"/>
                  </a:cubicBezTo>
                  <a:close/>
                  <a:moveTo>
                    <a:pt x="275" y="206"/>
                  </a:moveTo>
                  <a:cubicBezTo>
                    <a:pt x="11" y="206"/>
                    <a:pt x="11" y="206"/>
                    <a:pt x="11" y="206"/>
                  </a:cubicBezTo>
                  <a:cubicBezTo>
                    <a:pt x="8" y="206"/>
                    <a:pt x="5" y="205"/>
                    <a:pt x="2" y="204"/>
                  </a:cubicBezTo>
                  <a:cubicBezTo>
                    <a:pt x="2" y="207"/>
                    <a:pt x="2" y="217"/>
                    <a:pt x="11" y="217"/>
                  </a:cubicBezTo>
                  <a:cubicBezTo>
                    <a:pt x="13" y="217"/>
                    <a:pt x="273" y="217"/>
                    <a:pt x="275" y="217"/>
                  </a:cubicBezTo>
                  <a:cubicBezTo>
                    <a:pt x="284" y="217"/>
                    <a:pt x="284" y="207"/>
                    <a:pt x="284" y="204"/>
                  </a:cubicBezTo>
                  <a:cubicBezTo>
                    <a:pt x="281" y="205"/>
                    <a:pt x="278" y="206"/>
                    <a:pt x="275" y="206"/>
                  </a:cubicBezTo>
                  <a:close/>
                  <a:moveTo>
                    <a:pt x="282" y="177"/>
                  </a:moveTo>
                  <a:cubicBezTo>
                    <a:pt x="255" y="134"/>
                    <a:pt x="255" y="134"/>
                    <a:pt x="255" y="134"/>
                  </a:cubicBezTo>
                  <a:cubicBezTo>
                    <a:pt x="255" y="21"/>
                    <a:pt x="255" y="21"/>
                    <a:pt x="255" y="21"/>
                  </a:cubicBezTo>
                  <a:cubicBezTo>
                    <a:pt x="255" y="9"/>
                    <a:pt x="245" y="0"/>
                    <a:pt x="234" y="0"/>
                  </a:cubicBezTo>
                  <a:cubicBezTo>
                    <a:pt x="52" y="0"/>
                    <a:pt x="52" y="0"/>
                    <a:pt x="52" y="0"/>
                  </a:cubicBezTo>
                  <a:cubicBezTo>
                    <a:pt x="41" y="0"/>
                    <a:pt x="31" y="9"/>
                    <a:pt x="31" y="21"/>
                  </a:cubicBezTo>
                  <a:cubicBezTo>
                    <a:pt x="31" y="134"/>
                    <a:pt x="31" y="134"/>
                    <a:pt x="31" y="134"/>
                  </a:cubicBezTo>
                  <a:cubicBezTo>
                    <a:pt x="4" y="177"/>
                    <a:pt x="4" y="177"/>
                    <a:pt x="4" y="177"/>
                  </a:cubicBezTo>
                  <a:cubicBezTo>
                    <a:pt x="1" y="181"/>
                    <a:pt x="0" y="185"/>
                    <a:pt x="2" y="189"/>
                  </a:cubicBezTo>
                  <a:cubicBezTo>
                    <a:pt x="4" y="192"/>
                    <a:pt x="7" y="194"/>
                    <a:pt x="11" y="194"/>
                  </a:cubicBezTo>
                  <a:cubicBezTo>
                    <a:pt x="275" y="194"/>
                    <a:pt x="275" y="194"/>
                    <a:pt x="275" y="194"/>
                  </a:cubicBezTo>
                  <a:cubicBezTo>
                    <a:pt x="279" y="194"/>
                    <a:pt x="283" y="192"/>
                    <a:pt x="284" y="188"/>
                  </a:cubicBezTo>
                  <a:cubicBezTo>
                    <a:pt x="286" y="184"/>
                    <a:pt x="284" y="180"/>
                    <a:pt x="282" y="177"/>
                  </a:cubicBezTo>
                  <a:close/>
                  <a:moveTo>
                    <a:pt x="46" y="24"/>
                  </a:moveTo>
                  <a:cubicBezTo>
                    <a:pt x="46" y="22"/>
                    <a:pt x="47" y="19"/>
                    <a:pt x="49" y="17"/>
                  </a:cubicBezTo>
                  <a:cubicBezTo>
                    <a:pt x="51" y="15"/>
                    <a:pt x="53" y="14"/>
                    <a:pt x="56" y="14"/>
                  </a:cubicBezTo>
                  <a:cubicBezTo>
                    <a:pt x="230" y="14"/>
                    <a:pt x="230" y="14"/>
                    <a:pt x="230" y="14"/>
                  </a:cubicBezTo>
                  <a:cubicBezTo>
                    <a:pt x="233" y="14"/>
                    <a:pt x="235" y="15"/>
                    <a:pt x="237" y="17"/>
                  </a:cubicBezTo>
                  <a:cubicBezTo>
                    <a:pt x="239" y="19"/>
                    <a:pt x="240" y="22"/>
                    <a:pt x="240" y="24"/>
                  </a:cubicBezTo>
                  <a:cubicBezTo>
                    <a:pt x="240" y="120"/>
                    <a:pt x="240" y="120"/>
                    <a:pt x="240" y="120"/>
                  </a:cubicBezTo>
                  <a:cubicBezTo>
                    <a:pt x="240" y="123"/>
                    <a:pt x="239" y="125"/>
                    <a:pt x="237" y="127"/>
                  </a:cubicBezTo>
                  <a:cubicBezTo>
                    <a:pt x="235" y="129"/>
                    <a:pt x="233" y="130"/>
                    <a:pt x="230" y="130"/>
                  </a:cubicBezTo>
                  <a:cubicBezTo>
                    <a:pt x="228" y="130"/>
                    <a:pt x="56" y="130"/>
                    <a:pt x="56" y="130"/>
                  </a:cubicBezTo>
                  <a:cubicBezTo>
                    <a:pt x="53" y="130"/>
                    <a:pt x="51" y="129"/>
                    <a:pt x="49" y="127"/>
                  </a:cubicBezTo>
                  <a:cubicBezTo>
                    <a:pt x="47" y="125"/>
                    <a:pt x="46" y="123"/>
                    <a:pt x="46" y="120"/>
                  </a:cubicBezTo>
                  <a:lnTo>
                    <a:pt x="46" y="24"/>
                  </a:lnTo>
                  <a:close/>
                  <a:moveTo>
                    <a:pt x="43" y="143"/>
                  </a:moveTo>
                  <a:cubicBezTo>
                    <a:pt x="243" y="143"/>
                    <a:pt x="243" y="143"/>
                    <a:pt x="243" y="143"/>
                  </a:cubicBezTo>
                  <a:cubicBezTo>
                    <a:pt x="248" y="151"/>
                    <a:pt x="248" y="151"/>
                    <a:pt x="248" y="151"/>
                  </a:cubicBezTo>
                  <a:cubicBezTo>
                    <a:pt x="38" y="151"/>
                    <a:pt x="38" y="151"/>
                    <a:pt x="38" y="151"/>
                  </a:cubicBezTo>
                  <a:lnTo>
                    <a:pt x="43" y="143"/>
                  </a:lnTo>
                  <a:close/>
                  <a:moveTo>
                    <a:pt x="34" y="157"/>
                  </a:moveTo>
                  <a:cubicBezTo>
                    <a:pt x="252" y="157"/>
                    <a:pt x="252" y="157"/>
                    <a:pt x="252" y="157"/>
                  </a:cubicBezTo>
                  <a:cubicBezTo>
                    <a:pt x="257" y="165"/>
                    <a:pt x="257" y="165"/>
                    <a:pt x="257" y="165"/>
                  </a:cubicBezTo>
                  <a:cubicBezTo>
                    <a:pt x="29" y="165"/>
                    <a:pt x="29" y="165"/>
                    <a:pt x="29" y="165"/>
                  </a:cubicBezTo>
                  <a:lnTo>
                    <a:pt x="34" y="157"/>
                  </a:lnTo>
                  <a:close/>
                  <a:moveTo>
                    <a:pt x="97" y="179"/>
                  </a:moveTo>
                  <a:cubicBezTo>
                    <a:pt x="20" y="179"/>
                    <a:pt x="20" y="179"/>
                    <a:pt x="20" y="179"/>
                  </a:cubicBezTo>
                  <a:cubicBezTo>
                    <a:pt x="25" y="171"/>
                    <a:pt x="25" y="171"/>
                    <a:pt x="25" y="171"/>
                  </a:cubicBezTo>
                  <a:cubicBezTo>
                    <a:pt x="100" y="171"/>
                    <a:pt x="100" y="171"/>
                    <a:pt x="100" y="171"/>
                  </a:cubicBezTo>
                  <a:lnTo>
                    <a:pt x="97" y="179"/>
                  </a:lnTo>
                  <a:close/>
                  <a:moveTo>
                    <a:pt x="189" y="179"/>
                  </a:moveTo>
                  <a:cubicBezTo>
                    <a:pt x="186" y="171"/>
                    <a:pt x="186" y="171"/>
                    <a:pt x="186" y="171"/>
                  </a:cubicBezTo>
                  <a:cubicBezTo>
                    <a:pt x="261" y="171"/>
                    <a:pt x="261" y="171"/>
                    <a:pt x="261" y="171"/>
                  </a:cubicBezTo>
                  <a:cubicBezTo>
                    <a:pt x="266" y="179"/>
                    <a:pt x="266" y="179"/>
                    <a:pt x="266" y="179"/>
                  </a:cubicBezTo>
                  <a:lnTo>
                    <a:pt x="189" y="179"/>
                  </a:lnTo>
                  <a:close/>
                </a:path>
              </a:pathLst>
            </a:custGeom>
            <a:grpFill/>
            <a:ln w="9525">
              <a:no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grpSp>
        <p:nvGrpSpPr>
          <p:cNvPr id="28" name="组合 27"/>
          <p:cNvGrpSpPr/>
          <p:nvPr/>
        </p:nvGrpSpPr>
        <p:grpSpPr>
          <a:xfrm>
            <a:off x="5381552" y="2000104"/>
            <a:ext cx="1428896" cy="1428896"/>
            <a:chOff x="6496050" y="2037080"/>
            <a:chExt cx="1423035" cy="1423035"/>
          </a:xfrm>
          <a:solidFill>
            <a:sysClr val="window" lastClr="FFFFFF"/>
          </a:solidFill>
        </p:grpSpPr>
        <p:sp>
          <p:nvSpPr>
            <p:cNvPr id="29" name="泪滴形 28"/>
            <p:cNvSpPr/>
            <p:nvPr/>
          </p:nvSpPr>
          <p:spPr>
            <a:xfrm rot="8100000">
              <a:off x="6496050" y="2037080"/>
              <a:ext cx="1423035" cy="1423035"/>
            </a:xfrm>
            <a:prstGeom prst="teardrop">
              <a:avLst/>
            </a:prstGeom>
            <a:solidFill>
              <a:schemeClr val="tx1">
                <a:lumMod val="75000"/>
                <a:lumOff val="25000"/>
              </a:schemeClr>
            </a:solidFill>
            <a:ln w="9525" cap="flat" cmpd="sng" algn="ctr">
              <a:noFill/>
              <a:prstDash val="solid"/>
              <a:miter lim="800000"/>
            </a:ln>
            <a:effectLst/>
          </p:spPr>
          <p:txBody>
            <a:bodyPr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微软雅黑"/>
                <a:ea typeface="微软雅黑"/>
                <a:cs typeface="+mn-ea"/>
                <a:sym typeface="+mn-lt"/>
              </a:endParaRPr>
            </a:p>
          </p:txBody>
        </p:sp>
        <p:sp>
          <p:nvSpPr>
            <p:cNvPr id="30" name="Freeform 12"/>
            <p:cNvSpPr>
              <a:spLocks noEditPoints="1"/>
            </p:cNvSpPr>
            <p:nvPr/>
          </p:nvSpPr>
          <p:spPr>
            <a:xfrm>
              <a:off x="6882765" y="2398395"/>
              <a:ext cx="663575" cy="699135"/>
            </a:xfrm>
            <a:custGeom>
              <a:avLst/>
              <a:gdLst/>
              <a:ahLst/>
              <a:cxnLst>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0"/>
                </a:cxn>
                <a:cxn ang="0">
                  <a:pos x="2147483647" y="2147483647"/>
                </a:cxn>
                <a:cxn ang="0">
                  <a:pos x="2147483647" y="2147483647"/>
                </a:cxn>
                <a:cxn ang="0">
                  <a:pos x="2147483647" y="0"/>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Lst>
              <a:rect l="0" t="0" r="0" b="0"/>
              <a:pathLst>
                <a:path w="96" h="101">
                  <a:moveTo>
                    <a:pt x="20" y="86"/>
                  </a:moveTo>
                  <a:cubicBezTo>
                    <a:pt x="12" y="78"/>
                    <a:pt x="8" y="68"/>
                    <a:pt x="7" y="58"/>
                  </a:cubicBezTo>
                  <a:cubicBezTo>
                    <a:pt x="7" y="48"/>
                    <a:pt x="10" y="38"/>
                    <a:pt x="18" y="29"/>
                  </a:cubicBezTo>
                  <a:cubicBezTo>
                    <a:pt x="24" y="22"/>
                    <a:pt x="33" y="18"/>
                    <a:pt x="42" y="17"/>
                  </a:cubicBezTo>
                  <a:cubicBezTo>
                    <a:pt x="41" y="9"/>
                    <a:pt x="41" y="9"/>
                    <a:pt x="41" y="9"/>
                  </a:cubicBezTo>
                  <a:cubicBezTo>
                    <a:pt x="36" y="10"/>
                    <a:pt x="36" y="10"/>
                    <a:pt x="36" y="10"/>
                  </a:cubicBezTo>
                  <a:cubicBezTo>
                    <a:pt x="35" y="5"/>
                    <a:pt x="35" y="5"/>
                    <a:pt x="35" y="5"/>
                  </a:cubicBezTo>
                  <a:cubicBezTo>
                    <a:pt x="48" y="3"/>
                    <a:pt x="48" y="3"/>
                    <a:pt x="48" y="3"/>
                  </a:cubicBezTo>
                  <a:cubicBezTo>
                    <a:pt x="49" y="8"/>
                    <a:pt x="49" y="8"/>
                    <a:pt x="49" y="8"/>
                  </a:cubicBezTo>
                  <a:cubicBezTo>
                    <a:pt x="44" y="9"/>
                    <a:pt x="44" y="9"/>
                    <a:pt x="44" y="9"/>
                  </a:cubicBezTo>
                  <a:cubicBezTo>
                    <a:pt x="46" y="16"/>
                    <a:pt x="46" y="16"/>
                    <a:pt x="46" y="16"/>
                  </a:cubicBezTo>
                  <a:cubicBezTo>
                    <a:pt x="56" y="16"/>
                    <a:pt x="66" y="19"/>
                    <a:pt x="74" y="27"/>
                  </a:cubicBezTo>
                  <a:cubicBezTo>
                    <a:pt x="82" y="34"/>
                    <a:pt x="87" y="44"/>
                    <a:pt x="87" y="54"/>
                  </a:cubicBezTo>
                  <a:cubicBezTo>
                    <a:pt x="88" y="65"/>
                    <a:pt x="84" y="75"/>
                    <a:pt x="77" y="83"/>
                  </a:cubicBezTo>
                  <a:cubicBezTo>
                    <a:pt x="76" y="84"/>
                    <a:pt x="76" y="84"/>
                    <a:pt x="75" y="85"/>
                  </a:cubicBezTo>
                  <a:cubicBezTo>
                    <a:pt x="79" y="101"/>
                    <a:pt x="79" y="101"/>
                    <a:pt x="79" y="101"/>
                  </a:cubicBezTo>
                  <a:cubicBezTo>
                    <a:pt x="74" y="101"/>
                    <a:pt x="74" y="101"/>
                    <a:pt x="74" y="101"/>
                  </a:cubicBezTo>
                  <a:cubicBezTo>
                    <a:pt x="63" y="93"/>
                    <a:pt x="63" y="93"/>
                    <a:pt x="63" y="93"/>
                  </a:cubicBezTo>
                  <a:cubicBezTo>
                    <a:pt x="59" y="95"/>
                    <a:pt x="54" y="96"/>
                    <a:pt x="49" y="96"/>
                  </a:cubicBezTo>
                  <a:cubicBezTo>
                    <a:pt x="44" y="96"/>
                    <a:pt x="38" y="95"/>
                    <a:pt x="32" y="93"/>
                  </a:cubicBezTo>
                  <a:cubicBezTo>
                    <a:pt x="22" y="101"/>
                    <a:pt x="22" y="101"/>
                    <a:pt x="22" y="101"/>
                  </a:cubicBezTo>
                  <a:cubicBezTo>
                    <a:pt x="17" y="101"/>
                    <a:pt x="17" y="101"/>
                    <a:pt x="17" y="101"/>
                  </a:cubicBezTo>
                  <a:cubicBezTo>
                    <a:pt x="21" y="86"/>
                    <a:pt x="21" y="86"/>
                    <a:pt x="21" y="86"/>
                  </a:cubicBezTo>
                  <a:cubicBezTo>
                    <a:pt x="20" y="86"/>
                    <a:pt x="20" y="86"/>
                    <a:pt x="20" y="86"/>
                  </a:cubicBezTo>
                  <a:close/>
                  <a:moveTo>
                    <a:pt x="82" y="6"/>
                  </a:moveTo>
                  <a:cubicBezTo>
                    <a:pt x="74" y="3"/>
                    <a:pt x="66" y="5"/>
                    <a:pt x="60" y="11"/>
                  </a:cubicBezTo>
                  <a:cubicBezTo>
                    <a:pt x="92" y="31"/>
                    <a:pt x="92" y="31"/>
                    <a:pt x="92" y="31"/>
                  </a:cubicBezTo>
                  <a:cubicBezTo>
                    <a:pt x="96" y="24"/>
                    <a:pt x="94" y="15"/>
                    <a:pt x="88" y="9"/>
                  </a:cubicBezTo>
                  <a:cubicBezTo>
                    <a:pt x="92" y="3"/>
                    <a:pt x="92" y="3"/>
                    <a:pt x="92" y="3"/>
                  </a:cubicBezTo>
                  <a:cubicBezTo>
                    <a:pt x="86" y="0"/>
                    <a:pt x="86" y="0"/>
                    <a:pt x="86" y="0"/>
                  </a:cubicBezTo>
                  <a:cubicBezTo>
                    <a:pt x="82" y="6"/>
                    <a:pt x="82" y="6"/>
                    <a:pt x="82" y="6"/>
                  </a:cubicBezTo>
                  <a:close/>
                  <a:moveTo>
                    <a:pt x="14" y="6"/>
                  </a:moveTo>
                  <a:cubicBezTo>
                    <a:pt x="10" y="0"/>
                    <a:pt x="10" y="0"/>
                    <a:pt x="10" y="0"/>
                  </a:cubicBezTo>
                  <a:cubicBezTo>
                    <a:pt x="4" y="3"/>
                    <a:pt x="4" y="3"/>
                    <a:pt x="4" y="3"/>
                  </a:cubicBezTo>
                  <a:cubicBezTo>
                    <a:pt x="8" y="9"/>
                    <a:pt x="8" y="9"/>
                    <a:pt x="8" y="9"/>
                  </a:cubicBezTo>
                  <a:cubicBezTo>
                    <a:pt x="2" y="15"/>
                    <a:pt x="0" y="24"/>
                    <a:pt x="4" y="31"/>
                  </a:cubicBezTo>
                  <a:cubicBezTo>
                    <a:pt x="36" y="11"/>
                    <a:pt x="36" y="11"/>
                    <a:pt x="36" y="11"/>
                  </a:cubicBezTo>
                  <a:cubicBezTo>
                    <a:pt x="30" y="5"/>
                    <a:pt x="21" y="3"/>
                    <a:pt x="14" y="6"/>
                  </a:cubicBezTo>
                  <a:close/>
                  <a:moveTo>
                    <a:pt x="43" y="54"/>
                  </a:moveTo>
                  <a:cubicBezTo>
                    <a:pt x="42" y="55"/>
                    <a:pt x="42" y="55"/>
                    <a:pt x="42" y="56"/>
                  </a:cubicBezTo>
                  <a:cubicBezTo>
                    <a:pt x="35" y="57"/>
                    <a:pt x="28" y="58"/>
                    <a:pt x="22" y="61"/>
                  </a:cubicBezTo>
                  <a:cubicBezTo>
                    <a:pt x="22" y="62"/>
                    <a:pt x="22" y="63"/>
                    <a:pt x="22" y="64"/>
                  </a:cubicBezTo>
                  <a:cubicBezTo>
                    <a:pt x="29" y="63"/>
                    <a:pt x="37" y="62"/>
                    <a:pt x="43" y="59"/>
                  </a:cubicBezTo>
                  <a:cubicBezTo>
                    <a:pt x="44" y="60"/>
                    <a:pt x="45" y="61"/>
                    <a:pt x="46" y="61"/>
                  </a:cubicBezTo>
                  <a:cubicBezTo>
                    <a:pt x="49" y="62"/>
                    <a:pt x="53" y="61"/>
                    <a:pt x="54" y="58"/>
                  </a:cubicBezTo>
                  <a:cubicBezTo>
                    <a:pt x="55" y="55"/>
                    <a:pt x="53" y="51"/>
                    <a:pt x="50" y="50"/>
                  </a:cubicBezTo>
                  <a:cubicBezTo>
                    <a:pt x="50" y="50"/>
                    <a:pt x="49" y="50"/>
                    <a:pt x="49" y="50"/>
                  </a:cubicBezTo>
                  <a:cubicBezTo>
                    <a:pt x="47" y="46"/>
                    <a:pt x="44" y="41"/>
                    <a:pt x="41" y="37"/>
                  </a:cubicBezTo>
                  <a:cubicBezTo>
                    <a:pt x="40" y="38"/>
                    <a:pt x="39" y="39"/>
                    <a:pt x="38" y="39"/>
                  </a:cubicBezTo>
                  <a:cubicBezTo>
                    <a:pt x="39" y="44"/>
                    <a:pt x="41" y="48"/>
                    <a:pt x="44" y="52"/>
                  </a:cubicBezTo>
                  <a:cubicBezTo>
                    <a:pt x="43" y="52"/>
                    <a:pt x="43" y="53"/>
                    <a:pt x="43" y="54"/>
                  </a:cubicBezTo>
                  <a:close/>
                  <a:moveTo>
                    <a:pt x="18" y="58"/>
                  </a:moveTo>
                  <a:cubicBezTo>
                    <a:pt x="19" y="65"/>
                    <a:pt x="22" y="72"/>
                    <a:pt x="28" y="78"/>
                  </a:cubicBezTo>
                  <a:cubicBezTo>
                    <a:pt x="34" y="83"/>
                    <a:pt x="41" y="86"/>
                    <a:pt x="49" y="85"/>
                  </a:cubicBezTo>
                  <a:cubicBezTo>
                    <a:pt x="56" y="85"/>
                    <a:pt x="63" y="82"/>
                    <a:pt x="69" y="76"/>
                  </a:cubicBezTo>
                  <a:cubicBezTo>
                    <a:pt x="74" y="70"/>
                    <a:pt x="77" y="62"/>
                    <a:pt x="76" y="55"/>
                  </a:cubicBezTo>
                  <a:cubicBezTo>
                    <a:pt x="76" y="47"/>
                    <a:pt x="73" y="40"/>
                    <a:pt x="67" y="35"/>
                  </a:cubicBezTo>
                  <a:cubicBezTo>
                    <a:pt x="61" y="29"/>
                    <a:pt x="53" y="27"/>
                    <a:pt x="46" y="27"/>
                  </a:cubicBezTo>
                  <a:cubicBezTo>
                    <a:pt x="38" y="28"/>
                    <a:pt x="31" y="31"/>
                    <a:pt x="26" y="37"/>
                  </a:cubicBezTo>
                  <a:cubicBezTo>
                    <a:pt x="20" y="43"/>
                    <a:pt x="18" y="50"/>
                    <a:pt x="18" y="58"/>
                  </a:cubicBezTo>
                  <a:close/>
                </a:path>
              </a:pathLst>
            </a:custGeom>
            <a:grpFill/>
            <a:ln w="9525">
              <a:no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grpSp>
        <p:nvGrpSpPr>
          <p:cNvPr id="31" name="组合 30"/>
          <p:cNvGrpSpPr/>
          <p:nvPr/>
        </p:nvGrpSpPr>
        <p:grpSpPr>
          <a:xfrm>
            <a:off x="8899445" y="2057400"/>
            <a:ext cx="1428896" cy="1428896"/>
            <a:chOff x="8827770" y="2037080"/>
            <a:chExt cx="1423035" cy="1423035"/>
          </a:xfrm>
          <a:solidFill>
            <a:sysClr val="window" lastClr="FFFFFF"/>
          </a:solidFill>
        </p:grpSpPr>
        <p:sp>
          <p:nvSpPr>
            <p:cNvPr id="32" name="泪滴形 31"/>
            <p:cNvSpPr/>
            <p:nvPr/>
          </p:nvSpPr>
          <p:spPr>
            <a:xfrm rot="8100000">
              <a:off x="8827770" y="2037080"/>
              <a:ext cx="1423035" cy="1423035"/>
            </a:xfrm>
            <a:prstGeom prst="teardrop">
              <a:avLst/>
            </a:prstGeom>
            <a:solidFill>
              <a:schemeClr val="tx1">
                <a:lumMod val="75000"/>
                <a:lumOff val="25000"/>
              </a:schemeClr>
            </a:solidFill>
            <a:ln w="9525" cap="flat" cmpd="sng" algn="ctr">
              <a:noFill/>
              <a:prstDash val="solid"/>
              <a:miter lim="800000"/>
            </a:ln>
            <a:effectLst/>
          </p:spPr>
          <p:txBody>
            <a:bodyPr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微软雅黑"/>
                <a:ea typeface="微软雅黑"/>
                <a:cs typeface="+mn-ea"/>
                <a:sym typeface="+mn-lt"/>
              </a:endParaRPr>
            </a:p>
          </p:txBody>
        </p:sp>
        <p:sp>
          <p:nvSpPr>
            <p:cNvPr id="33" name="Freeform 10"/>
            <p:cNvSpPr>
              <a:spLocks noEditPoints="1"/>
            </p:cNvSpPr>
            <p:nvPr/>
          </p:nvSpPr>
          <p:spPr>
            <a:xfrm>
              <a:off x="9253220" y="2385695"/>
              <a:ext cx="639445" cy="725170"/>
            </a:xfrm>
            <a:custGeom>
              <a:avLst/>
              <a:gdLst/>
              <a:ahLst/>
              <a:cxnLst>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0" y="2147483647"/>
                </a:cxn>
                <a:cxn ang="0">
                  <a:pos x="0" y="2147483647"/>
                </a:cxn>
                <a:cxn ang="0">
                  <a:pos x="0"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0"/>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Lst>
              <a:rect l="0" t="0" r="0" b="0"/>
              <a:pathLst>
                <a:path w="90" h="102">
                  <a:moveTo>
                    <a:pt x="14" y="40"/>
                  </a:moveTo>
                  <a:cubicBezTo>
                    <a:pt x="65" y="40"/>
                    <a:pt x="65" y="40"/>
                    <a:pt x="65" y="40"/>
                  </a:cubicBezTo>
                  <a:cubicBezTo>
                    <a:pt x="72" y="40"/>
                    <a:pt x="79" y="47"/>
                    <a:pt x="79" y="54"/>
                  </a:cubicBezTo>
                  <a:cubicBezTo>
                    <a:pt x="79" y="63"/>
                    <a:pt x="79" y="63"/>
                    <a:pt x="79" y="63"/>
                  </a:cubicBezTo>
                  <a:cubicBezTo>
                    <a:pt x="44" y="63"/>
                    <a:pt x="44" y="63"/>
                    <a:pt x="44" y="63"/>
                  </a:cubicBezTo>
                  <a:cubicBezTo>
                    <a:pt x="44" y="81"/>
                    <a:pt x="44" y="81"/>
                    <a:pt x="44" y="81"/>
                  </a:cubicBezTo>
                  <a:cubicBezTo>
                    <a:pt x="79" y="81"/>
                    <a:pt x="79" y="81"/>
                    <a:pt x="79" y="81"/>
                  </a:cubicBezTo>
                  <a:cubicBezTo>
                    <a:pt x="79" y="89"/>
                    <a:pt x="79" y="89"/>
                    <a:pt x="79" y="89"/>
                  </a:cubicBezTo>
                  <a:cubicBezTo>
                    <a:pt x="79" y="96"/>
                    <a:pt x="72" y="102"/>
                    <a:pt x="65" y="102"/>
                  </a:cubicBezTo>
                  <a:cubicBezTo>
                    <a:pt x="0" y="102"/>
                    <a:pt x="0" y="102"/>
                    <a:pt x="0" y="102"/>
                  </a:cubicBezTo>
                  <a:cubicBezTo>
                    <a:pt x="0" y="36"/>
                    <a:pt x="0" y="36"/>
                    <a:pt x="0" y="36"/>
                  </a:cubicBezTo>
                  <a:cubicBezTo>
                    <a:pt x="0" y="36"/>
                    <a:pt x="0" y="35"/>
                    <a:pt x="0" y="35"/>
                  </a:cubicBezTo>
                  <a:cubicBezTo>
                    <a:pt x="0" y="33"/>
                    <a:pt x="0" y="30"/>
                    <a:pt x="1" y="28"/>
                  </a:cubicBezTo>
                  <a:cubicBezTo>
                    <a:pt x="3" y="24"/>
                    <a:pt x="5" y="22"/>
                    <a:pt x="7" y="20"/>
                  </a:cubicBezTo>
                  <a:cubicBezTo>
                    <a:pt x="8" y="19"/>
                    <a:pt x="8" y="19"/>
                    <a:pt x="8" y="19"/>
                  </a:cubicBezTo>
                  <a:cubicBezTo>
                    <a:pt x="10" y="19"/>
                    <a:pt x="10" y="19"/>
                    <a:pt x="10" y="19"/>
                  </a:cubicBezTo>
                  <a:cubicBezTo>
                    <a:pt x="30" y="19"/>
                    <a:pt x="30" y="19"/>
                    <a:pt x="30" y="19"/>
                  </a:cubicBezTo>
                  <a:cubicBezTo>
                    <a:pt x="45" y="3"/>
                    <a:pt x="45" y="3"/>
                    <a:pt x="45" y="3"/>
                  </a:cubicBezTo>
                  <a:cubicBezTo>
                    <a:pt x="48" y="0"/>
                    <a:pt x="48" y="0"/>
                    <a:pt x="48" y="0"/>
                  </a:cubicBezTo>
                  <a:cubicBezTo>
                    <a:pt x="51" y="3"/>
                    <a:pt x="51" y="3"/>
                    <a:pt x="51" y="3"/>
                  </a:cubicBezTo>
                  <a:cubicBezTo>
                    <a:pt x="70" y="19"/>
                    <a:pt x="70" y="19"/>
                    <a:pt x="70" y="19"/>
                  </a:cubicBezTo>
                  <a:cubicBezTo>
                    <a:pt x="74" y="19"/>
                    <a:pt x="74" y="19"/>
                    <a:pt x="74" y="19"/>
                  </a:cubicBezTo>
                  <a:cubicBezTo>
                    <a:pt x="74" y="23"/>
                    <a:pt x="74" y="23"/>
                    <a:pt x="74" y="23"/>
                  </a:cubicBezTo>
                  <a:cubicBezTo>
                    <a:pt x="87" y="34"/>
                    <a:pt x="87" y="34"/>
                    <a:pt x="87" y="34"/>
                  </a:cubicBezTo>
                  <a:cubicBezTo>
                    <a:pt x="90" y="37"/>
                    <a:pt x="90" y="37"/>
                    <a:pt x="90" y="37"/>
                  </a:cubicBezTo>
                  <a:cubicBezTo>
                    <a:pt x="81" y="47"/>
                    <a:pt x="81" y="47"/>
                    <a:pt x="81" y="47"/>
                  </a:cubicBezTo>
                  <a:cubicBezTo>
                    <a:pt x="75" y="41"/>
                    <a:pt x="75" y="41"/>
                    <a:pt x="75" y="41"/>
                  </a:cubicBezTo>
                  <a:cubicBezTo>
                    <a:pt x="78" y="38"/>
                    <a:pt x="78" y="38"/>
                    <a:pt x="78" y="38"/>
                  </a:cubicBezTo>
                  <a:cubicBezTo>
                    <a:pt x="49" y="12"/>
                    <a:pt x="49" y="12"/>
                    <a:pt x="49" y="12"/>
                  </a:cubicBezTo>
                  <a:cubicBezTo>
                    <a:pt x="25" y="37"/>
                    <a:pt x="25" y="37"/>
                    <a:pt x="25" y="37"/>
                  </a:cubicBezTo>
                  <a:cubicBezTo>
                    <a:pt x="13" y="37"/>
                    <a:pt x="13" y="37"/>
                    <a:pt x="13" y="37"/>
                  </a:cubicBezTo>
                  <a:cubicBezTo>
                    <a:pt x="22" y="28"/>
                    <a:pt x="22" y="28"/>
                    <a:pt x="22" y="28"/>
                  </a:cubicBezTo>
                  <a:cubicBezTo>
                    <a:pt x="11" y="28"/>
                    <a:pt x="11" y="28"/>
                    <a:pt x="11" y="28"/>
                  </a:cubicBezTo>
                  <a:cubicBezTo>
                    <a:pt x="10" y="29"/>
                    <a:pt x="10" y="30"/>
                    <a:pt x="9" y="31"/>
                  </a:cubicBezTo>
                  <a:cubicBezTo>
                    <a:pt x="9" y="32"/>
                    <a:pt x="9" y="33"/>
                    <a:pt x="9" y="34"/>
                  </a:cubicBezTo>
                  <a:cubicBezTo>
                    <a:pt x="9" y="36"/>
                    <a:pt x="9" y="37"/>
                    <a:pt x="10" y="38"/>
                  </a:cubicBezTo>
                  <a:cubicBezTo>
                    <a:pt x="11" y="39"/>
                    <a:pt x="12" y="40"/>
                    <a:pt x="14" y="40"/>
                  </a:cubicBezTo>
                  <a:close/>
                  <a:moveTo>
                    <a:pt x="57" y="67"/>
                  </a:moveTo>
                  <a:cubicBezTo>
                    <a:pt x="53" y="67"/>
                    <a:pt x="51" y="69"/>
                    <a:pt x="51" y="73"/>
                  </a:cubicBezTo>
                  <a:cubicBezTo>
                    <a:pt x="51" y="76"/>
                    <a:pt x="53" y="79"/>
                    <a:pt x="57" y="79"/>
                  </a:cubicBezTo>
                  <a:cubicBezTo>
                    <a:pt x="60" y="79"/>
                    <a:pt x="63" y="76"/>
                    <a:pt x="63" y="73"/>
                  </a:cubicBezTo>
                  <a:cubicBezTo>
                    <a:pt x="63" y="69"/>
                    <a:pt x="60" y="67"/>
                    <a:pt x="57" y="67"/>
                  </a:cubicBezTo>
                  <a:close/>
                </a:path>
              </a:pathLst>
            </a:custGeom>
            <a:grpFill/>
            <a:ln w="9525">
              <a:no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sp>
        <p:nvSpPr>
          <p:cNvPr id="34" name="TextBox 1210"/>
          <p:cNvSpPr/>
          <p:nvPr/>
        </p:nvSpPr>
        <p:spPr>
          <a:xfrm>
            <a:off x="2098490" y="3956472"/>
            <a:ext cx="959237" cy="315471"/>
          </a:xfrm>
          <a:prstGeom prst="rect">
            <a:avLst/>
          </a:prstGeom>
          <a:noFill/>
          <a:ln w="9525">
            <a:noFill/>
            <a:miter/>
          </a:ln>
          <a:extLst>
            <a:ext uri="{909E8E84-426E-40DD-AFC4-6F175D3DCCD1}">
              <a14:hiddenFill xmlns:a14="http://schemas.microsoft.com/office/drawing/2010/main">
                <a:solidFill>
                  <a:srgbClr val="5CA0B4"/>
                </a:solidFill>
              </a14:hiddenFill>
            </a:ext>
          </a:extLst>
        </p:spPr>
        <p:txBody>
          <a:bodyPr wrap="none" lIns="68580" tIns="34290" rIns="68580" bIns="34290">
            <a:spAutoFit/>
          </a:bodyPr>
          <a:lstStyle/>
          <a:p>
            <a:pPr algn="ctr" defTabSz="685800"/>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亮度变化</a:t>
            </a:r>
          </a:p>
        </p:txBody>
      </p:sp>
      <p:sp>
        <p:nvSpPr>
          <p:cNvPr id="35" name="文本框 8"/>
          <p:cNvSpPr txBox="1"/>
          <p:nvPr/>
        </p:nvSpPr>
        <p:spPr>
          <a:xfrm>
            <a:off x="1525907" y="4325440"/>
            <a:ext cx="2104400" cy="634533"/>
          </a:xfrm>
          <a:prstGeom prst="rect">
            <a:avLst/>
          </a:prstGeom>
          <a:noFill/>
          <a:ln>
            <a:noFill/>
          </a:ln>
          <a:extLst>
            <a:ext uri="{909E8E84-426E-40DD-AFC4-6F175D3DCCD1}">
              <a14:hiddenFill xmlns:a14="http://schemas.microsoft.com/office/drawing/2010/main">
                <a:solidFill>
                  <a:srgbClr val="5CA0B4"/>
                </a:solidFill>
              </a14:hiddenFill>
            </a:ext>
          </a:extLst>
        </p:spPr>
        <p:txBody>
          <a:bodyPr wrap="square" lIns="68580" tIns="34290" rIns="68580" bIns="34290" rtlCol="0">
            <a:spAutoFit/>
          </a:bodyPr>
          <a:lstStyle/>
          <a:p>
            <a:pPr algn="ctr">
              <a:lnSpc>
                <a:spcPct val="120000"/>
              </a:lnSpc>
              <a:spcBef>
                <a:spcPct val="0"/>
              </a:spcBef>
              <a:buNone/>
            </a:pP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利用</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PIL</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库的</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Brightness</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函数针对图片的亮度进行改变，变化系数从</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0.87</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到</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1.5</a:t>
            </a:r>
            <a:endParaRPr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38" name="TextBox 1210"/>
          <p:cNvSpPr/>
          <p:nvPr/>
        </p:nvSpPr>
        <p:spPr>
          <a:xfrm>
            <a:off x="5520803" y="4009969"/>
            <a:ext cx="1164421" cy="315471"/>
          </a:xfrm>
          <a:prstGeom prst="rect">
            <a:avLst/>
          </a:prstGeom>
          <a:noFill/>
          <a:ln w="9525">
            <a:noFill/>
            <a:miter/>
          </a:ln>
          <a:extLst>
            <a:ext uri="{909E8E84-426E-40DD-AFC4-6F175D3DCCD1}">
              <a14:hiddenFill xmlns:a14="http://schemas.microsoft.com/office/drawing/2010/main">
                <a:solidFill>
                  <a:srgbClr val="5CA0B4"/>
                </a:solidFill>
              </a14:hiddenFill>
            </a:ext>
          </a:extLst>
        </p:spPr>
        <p:txBody>
          <a:bodyPr wrap="none" lIns="68580" tIns="34290" rIns="68580" bIns="34290">
            <a:spAutoFit/>
          </a:bodyPr>
          <a:lstStyle/>
          <a:p>
            <a:pPr algn="ctr" defTabSz="685800"/>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对比度变化</a:t>
            </a:r>
          </a:p>
        </p:txBody>
      </p:sp>
      <p:sp>
        <p:nvSpPr>
          <p:cNvPr id="39" name="文本框 8"/>
          <p:cNvSpPr txBox="1"/>
          <p:nvPr/>
        </p:nvSpPr>
        <p:spPr>
          <a:xfrm>
            <a:off x="5050813" y="4325439"/>
            <a:ext cx="2104400" cy="634533"/>
          </a:xfrm>
          <a:prstGeom prst="rect">
            <a:avLst/>
          </a:prstGeom>
          <a:noFill/>
          <a:ln>
            <a:noFill/>
          </a:ln>
          <a:extLst>
            <a:ext uri="{909E8E84-426E-40DD-AFC4-6F175D3DCCD1}">
              <a14:hiddenFill xmlns:a14="http://schemas.microsoft.com/office/drawing/2010/main">
                <a:solidFill>
                  <a:srgbClr val="5CA0B4"/>
                </a:solidFill>
              </a14:hiddenFill>
            </a:ext>
          </a:extLst>
        </p:spPr>
        <p:txBody>
          <a:bodyPr wrap="square" lIns="68580" tIns="34290" rIns="68580" bIns="34290" rtlCol="0">
            <a:spAutoFit/>
          </a:bodyPr>
          <a:lstStyle/>
          <a:p>
            <a:pPr algn="ctr">
              <a:lnSpc>
                <a:spcPct val="120000"/>
              </a:lnSpc>
              <a:spcBef>
                <a:spcPct val="0"/>
              </a:spcBef>
              <a:buNone/>
            </a:pP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利用</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PIL</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库的</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Contrast</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函数对图片的对比度进行变化，变化系数从</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0.87</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到</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1.5</a:t>
            </a:r>
            <a:endParaRPr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40" name="TextBox 1210"/>
          <p:cNvSpPr/>
          <p:nvPr/>
        </p:nvSpPr>
        <p:spPr>
          <a:xfrm>
            <a:off x="8929091" y="3956472"/>
            <a:ext cx="1369606" cy="315471"/>
          </a:xfrm>
          <a:prstGeom prst="rect">
            <a:avLst/>
          </a:prstGeom>
          <a:noFill/>
          <a:ln w="9525">
            <a:noFill/>
            <a:miter/>
          </a:ln>
          <a:extLst>
            <a:ext uri="{909E8E84-426E-40DD-AFC4-6F175D3DCCD1}">
              <a14:hiddenFill xmlns:a14="http://schemas.microsoft.com/office/drawing/2010/main">
                <a:solidFill>
                  <a:srgbClr val="5CA0B4"/>
                </a:solidFill>
              </a14:hiddenFill>
            </a:ext>
          </a:extLst>
        </p:spPr>
        <p:txBody>
          <a:bodyPr wrap="none" lIns="68580" tIns="34290" rIns="68580" bIns="34290">
            <a:spAutoFit/>
          </a:bodyPr>
          <a:lstStyle/>
          <a:p>
            <a:pPr algn="ctr" defTabSz="685800"/>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增加高斯噪声</a:t>
            </a:r>
          </a:p>
        </p:txBody>
      </p:sp>
      <p:sp>
        <p:nvSpPr>
          <p:cNvPr id="41" name="文本框 8"/>
          <p:cNvSpPr txBox="1"/>
          <p:nvPr/>
        </p:nvSpPr>
        <p:spPr>
          <a:xfrm>
            <a:off x="8561693" y="4325440"/>
            <a:ext cx="2104400" cy="634533"/>
          </a:xfrm>
          <a:prstGeom prst="rect">
            <a:avLst/>
          </a:prstGeom>
          <a:noFill/>
          <a:ln>
            <a:noFill/>
          </a:ln>
          <a:extLst>
            <a:ext uri="{909E8E84-426E-40DD-AFC4-6F175D3DCCD1}">
              <a14:hiddenFill xmlns:a14="http://schemas.microsoft.com/office/drawing/2010/main">
                <a:solidFill>
                  <a:srgbClr val="5CA0B4"/>
                </a:solidFill>
              </a14:hiddenFill>
            </a:ext>
          </a:extLst>
        </p:spPr>
        <p:txBody>
          <a:bodyPr wrap="square" lIns="68580" tIns="34290" rIns="68580" bIns="34290" rtlCol="0">
            <a:spAutoFit/>
          </a:bodyPr>
          <a:lstStyle/>
          <a:p>
            <a:pPr algn="ctr">
              <a:lnSpc>
                <a:spcPct val="120000"/>
              </a:lnSpc>
              <a:spcBef>
                <a:spcPct val="0"/>
              </a:spcBef>
              <a:buNone/>
            </a:pP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利用</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python</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书写函数给图像的</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RGB</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值增加高斯噪声，高斯函数偏移为</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0</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，标准差从</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10</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到</a:t>
            </a:r>
            <a:r>
              <a:rPr kumimoji="1"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25</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变化。</a:t>
            </a:r>
            <a:endParaRPr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2" name="标题 1"/>
          <p:cNvSpPr>
            <a:spLocks noGrp="1"/>
          </p:cNvSpPr>
          <p:nvPr>
            <p:ph type="title"/>
          </p:nvPr>
        </p:nvSpPr>
        <p:spPr/>
        <p:txBody>
          <a:bodyPr>
            <a:normAutofit/>
          </a:bodyPr>
          <a:lstStyle/>
          <a:p>
            <a:r>
              <a:rPr lang="zh-CN" altLang="en-US" sz="2400" dirty="0"/>
              <a:t>数据增强</a:t>
            </a:r>
          </a:p>
        </p:txBody>
      </p:sp>
    </p:spTree>
    <p:extLst>
      <p:ext uri="{BB962C8B-B14F-4D97-AF65-F5344CB8AC3E}">
        <p14:creationId xmlns:p14="http://schemas.microsoft.com/office/powerpoint/2010/main" val="34376333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ppt_x"/>
                                          </p:val>
                                        </p:tav>
                                        <p:tav tm="100000">
                                          <p:val>
                                            <p:strVal val="#ppt_x"/>
                                          </p:val>
                                        </p:tav>
                                      </p:tavLst>
                                    </p:anim>
                                    <p:anim calcmode="lin" valueType="num">
                                      <p:cBhvr additive="base">
                                        <p:cTn id="12" dur="500" fill="hold"/>
                                        <p:tgtEl>
                                          <p:spTgt spid="3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fill="hold"/>
                                        <p:tgtEl>
                                          <p:spTgt spid="35"/>
                                        </p:tgtEl>
                                        <p:attrNameLst>
                                          <p:attrName>ppt_x</p:attrName>
                                        </p:attrNameLst>
                                      </p:cBhvr>
                                      <p:tavLst>
                                        <p:tav tm="0">
                                          <p:val>
                                            <p:strVal val="#ppt_x"/>
                                          </p:val>
                                        </p:tav>
                                        <p:tav tm="100000">
                                          <p:val>
                                            <p:strVal val="#ppt_x"/>
                                          </p:val>
                                        </p:tav>
                                      </p:tavLst>
                                    </p:anim>
                                    <p:anim calcmode="lin" valueType="num">
                                      <p:cBhvr additive="base">
                                        <p:cTn id="16"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500" fill="hold"/>
                                        <p:tgtEl>
                                          <p:spTgt spid="28"/>
                                        </p:tgtEl>
                                        <p:attrNameLst>
                                          <p:attrName>ppt_x</p:attrName>
                                        </p:attrNameLst>
                                      </p:cBhvr>
                                      <p:tavLst>
                                        <p:tav tm="0">
                                          <p:val>
                                            <p:strVal val="#ppt_x"/>
                                          </p:val>
                                        </p:tav>
                                        <p:tav tm="100000">
                                          <p:val>
                                            <p:strVal val="#ppt_x"/>
                                          </p:val>
                                        </p:tav>
                                      </p:tavLst>
                                    </p:anim>
                                    <p:anim calcmode="lin" valueType="num">
                                      <p:cBhvr additive="base">
                                        <p:cTn id="22" dur="500" fill="hold"/>
                                        <p:tgtEl>
                                          <p:spTgt spid="2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anim calcmode="lin" valueType="num">
                                      <p:cBhvr additive="base">
                                        <p:cTn id="25" dur="500" fill="hold"/>
                                        <p:tgtEl>
                                          <p:spTgt spid="38"/>
                                        </p:tgtEl>
                                        <p:attrNameLst>
                                          <p:attrName>ppt_x</p:attrName>
                                        </p:attrNameLst>
                                      </p:cBhvr>
                                      <p:tavLst>
                                        <p:tav tm="0">
                                          <p:val>
                                            <p:strVal val="#ppt_x"/>
                                          </p:val>
                                        </p:tav>
                                        <p:tav tm="100000">
                                          <p:val>
                                            <p:strVal val="#ppt_x"/>
                                          </p:val>
                                        </p:tav>
                                      </p:tavLst>
                                    </p:anim>
                                    <p:anim calcmode="lin" valueType="num">
                                      <p:cBhvr additive="base">
                                        <p:cTn id="26" dur="500" fill="hold"/>
                                        <p:tgtEl>
                                          <p:spTgt spid="3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anim calcmode="lin" valueType="num">
                                      <p:cBhvr additive="base">
                                        <p:cTn id="29" dur="500" fill="hold"/>
                                        <p:tgtEl>
                                          <p:spTgt spid="39"/>
                                        </p:tgtEl>
                                        <p:attrNameLst>
                                          <p:attrName>ppt_x</p:attrName>
                                        </p:attrNameLst>
                                      </p:cBhvr>
                                      <p:tavLst>
                                        <p:tav tm="0">
                                          <p:val>
                                            <p:strVal val="#ppt_x"/>
                                          </p:val>
                                        </p:tav>
                                        <p:tav tm="100000">
                                          <p:val>
                                            <p:strVal val="#ppt_x"/>
                                          </p:val>
                                        </p:tav>
                                      </p:tavLst>
                                    </p:anim>
                                    <p:anim calcmode="lin" valueType="num">
                                      <p:cBhvr additive="base">
                                        <p:cTn id="30"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500" fill="hold"/>
                                        <p:tgtEl>
                                          <p:spTgt spid="31"/>
                                        </p:tgtEl>
                                        <p:attrNameLst>
                                          <p:attrName>ppt_x</p:attrName>
                                        </p:attrNameLst>
                                      </p:cBhvr>
                                      <p:tavLst>
                                        <p:tav tm="0">
                                          <p:val>
                                            <p:strVal val="#ppt_x"/>
                                          </p:val>
                                        </p:tav>
                                        <p:tav tm="100000">
                                          <p:val>
                                            <p:strVal val="#ppt_x"/>
                                          </p:val>
                                        </p:tav>
                                      </p:tavLst>
                                    </p:anim>
                                    <p:anim calcmode="lin" valueType="num">
                                      <p:cBhvr additive="base">
                                        <p:cTn id="36" dur="500" fill="hold"/>
                                        <p:tgtEl>
                                          <p:spTgt spid="31"/>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anim calcmode="lin" valueType="num">
                                      <p:cBhvr additive="base">
                                        <p:cTn id="39" dur="500" fill="hold"/>
                                        <p:tgtEl>
                                          <p:spTgt spid="40"/>
                                        </p:tgtEl>
                                        <p:attrNameLst>
                                          <p:attrName>ppt_x</p:attrName>
                                        </p:attrNameLst>
                                      </p:cBhvr>
                                      <p:tavLst>
                                        <p:tav tm="0">
                                          <p:val>
                                            <p:strVal val="#ppt_x"/>
                                          </p:val>
                                        </p:tav>
                                        <p:tav tm="100000">
                                          <p:val>
                                            <p:strVal val="#ppt_x"/>
                                          </p:val>
                                        </p:tav>
                                      </p:tavLst>
                                    </p:anim>
                                    <p:anim calcmode="lin" valueType="num">
                                      <p:cBhvr additive="base">
                                        <p:cTn id="40" dur="500" fill="hold"/>
                                        <p:tgtEl>
                                          <p:spTgt spid="4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additive="base">
                                        <p:cTn id="43" dur="500" fill="hold"/>
                                        <p:tgtEl>
                                          <p:spTgt spid="41"/>
                                        </p:tgtEl>
                                        <p:attrNameLst>
                                          <p:attrName>ppt_x</p:attrName>
                                        </p:attrNameLst>
                                      </p:cBhvr>
                                      <p:tavLst>
                                        <p:tav tm="0">
                                          <p:val>
                                            <p:strVal val="#ppt_x"/>
                                          </p:val>
                                        </p:tav>
                                        <p:tav tm="100000">
                                          <p:val>
                                            <p:strVal val="#ppt_x"/>
                                          </p:val>
                                        </p:tav>
                                      </p:tavLst>
                                    </p:anim>
                                    <p:anim calcmode="lin" valueType="num">
                                      <p:cBhvr additive="base">
                                        <p:cTn id="44"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8" grpId="0"/>
      <p:bldP spid="39" grpId="0"/>
      <p:bldP spid="40" grpId="0"/>
      <p:bldP spid="4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B40E33-ADD5-43F8-8F75-A00D582D6B1E}"/>
              </a:ext>
            </a:extLst>
          </p:cNvPr>
          <p:cNvSpPr>
            <a:spLocks noGrp="1"/>
          </p:cNvSpPr>
          <p:nvPr>
            <p:ph type="title"/>
          </p:nvPr>
        </p:nvSpPr>
        <p:spPr/>
        <p:txBody>
          <a:bodyPr>
            <a:normAutofit/>
          </a:bodyPr>
          <a:lstStyle/>
          <a:p>
            <a:r>
              <a:rPr lang="zh-CN" altLang="en-US" sz="2400" dirty="0"/>
              <a:t>维度分解</a:t>
            </a:r>
          </a:p>
        </p:txBody>
      </p:sp>
      <p:pic>
        <p:nvPicPr>
          <p:cNvPr id="3" name="图片 2">
            <a:extLst>
              <a:ext uri="{FF2B5EF4-FFF2-40B4-BE49-F238E27FC236}">
                <a16:creationId xmlns:a16="http://schemas.microsoft.com/office/drawing/2014/main" id="{8996AFA2-E716-4812-B327-02212C1AFBF8}"/>
              </a:ext>
            </a:extLst>
          </p:cNvPr>
          <p:cNvPicPr>
            <a:picLocks noChangeAspect="1"/>
          </p:cNvPicPr>
          <p:nvPr/>
        </p:nvPicPr>
        <p:blipFill>
          <a:blip r:embed="rId2"/>
          <a:stretch>
            <a:fillRect/>
          </a:stretch>
        </p:blipFill>
        <p:spPr>
          <a:xfrm>
            <a:off x="1555750" y="1169013"/>
            <a:ext cx="3333921" cy="279414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4" name="文本框 3">
            <a:extLst>
              <a:ext uri="{FF2B5EF4-FFF2-40B4-BE49-F238E27FC236}">
                <a16:creationId xmlns:a16="http://schemas.microsoft.com/office/drawing/2014/main" id="{04F96F4F-340E-43DF-A109-4846C9DB02CA}"/>
              </a:ext>
            </a:extLst>
          </p:cNvPr>
          <p:cNvSpPr txBox="1"/>
          <p:nvPr/>
        </p:nvSpPr>
        <p:spPr>
          <a:xfrm>
            <a:off x="6886323" y="1049309"/>
            <a:ext cx="4051883" cy="923330"/>
          </a:xfrm>
          <a:prstGeom prst="rect">
            <a:avLst/>
          </a:prstGeom>
          <a:noFill/>
        </p:spPr>
        <p:txBody>
          <a:bodyPr wrap="square" rtlCol="0">
            <a:spAutoFit/>
          </a:bodyPr>
          <a:lstStyle/>
          <a:p>
            <a:r>
              <a:rPr lang="zh-CN" altLang="en-US" dirty="0">
                <a:latin typeface="思源黑体 CN Light" panose="020B0300000000000000"/>
                <a:cs typeface="Times New Roman" panose="02020603050405020304" pitchFamily="18" charset="0"/>
              </a:rPr>
              <a:t>左图即为原始的</a:t>
            </a:r>
            <a:r>
              <a:rPr lang="en-US" altLang="zh-CN" dirty="0">
                <a:latin typeface="思源黑体 CN Light" panose="020B0300000000000000"/>
                <a:cs typeface="Times New Roman" panose="02020603050405020304" pitchFamily="18" charset="0"/>
              </a:rPr>
              <a:t>anchor box</a:t>
            </a:r>
            <a:r>
              <a:rPr lang="zh-CN" altLang="en-US" dirty="0">
                <a:latin typeface="思源黑体 CN Light" panose="020B0300000000000000"/>
                <a:cs typeface="Times New Roman" panose="02020603050405020304" pitchFamily="18" charset="0"/>
              </a:rPr>
              <a:t>模板，一共有</a:t>
            </a:r>
            <a:r>
              <a:rPr lang="en-US" altLang="zh-CN" dirty="0">
                <a:latin typeface="思源黑体 CN Light" panose="020B0300000000000000"/>
                <a:cs typeface="Times New Roman" panose="02020603050405020304" pitchFamily="18" charset="0"/>
              </a:rPr>
              <a:t>3x3=9</a:t>
            </a:r>
            <a:r>
              <a:rPr lang="zh-CN" altLang="en-US" dirty="0">
                <a:latin typeface="思源黑体 CN Light" panose="020B0300000000000000"/>
                <a:cs typeface="Times New Roman" panose="02020603050405020304" pitchFamily="18" charset="0"/>
              </a:rPr>
              <a:t>种模板，针对不同的数据集需要进行相关的调整，自适应性不强。</a:t>
            </a:r>
          </a:p>
        </p:txBody>
      </p:sp>
      <p:grpSp>
        <p:nvGrpSpPr>
          <p:cNvPr id="5" name="组合 4">
            <a:extLst>
              <a:ext uri="{FF2B5EF4-FFF2-40B4-BE49-F238E27FC236}">
                <a16:creationId xmlns:a16="http://schemas.microsoft.com/office/drawing/2014/main" id="{A46D1FD1-306D-4B8C-9FE4-9E47A5EB94C1}"/>
              </a:ext>
            </a:extLst>
          </p:cNvPr>
          <p:cNvGrpSpPr/>
          <p:nvPr/>
        </p:nvGrpSpPr>
        <p:grpSpPr>
          <a:xfrm>
            <a:off x="5934774" y="1049309"/>
            <a:ext cx="966049" cy="978254"/>
            <a:chOff x="6598516" y="1424849"/>
            <a:chExt cx="966049" cy="978254"/>
          </a:xfrm>
        </p:grpSpPr>
        <p:sp>
          <p:nvSpPr>
            <p:cNvPr id="6" name="Freeform 1812">
              <a:extLst>
                <a:ext uri="{FF2B5EF4-FFF2-40B4-BE49-F238E27FC236}">
                  <a16:creationId xmlns:a16="http://schemas.microsoft.com/office/drawing/2014/main" id="{0F4FDF59-F049-42CB-8859-3EA48DBD80C5}"/>
                </a:ext>
              </a:extLst>
            </p:cNvPr>
            <p:cNvSpPr/>
            <p:nvPr/>
          </p:nvSpPr>
          <p:spPr>
            <a:xfrm>
              <a:off x="6598516" y="1424849"/>
              <a:ext cx="966049" cy="978254"/>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chemeClr val="tx1">
                <a:lumMod val="75000"/>
                <a:lumOff val="25000"/>
              </a:schemeClr>
            </a:solidFill>
            <a:ln w="9525">
              <a:solidFill>
                <a:sysClr val="window" lastClr="FFFFFF"/>
              </a:solid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nvGrpSpPr>
            <p:cNvPr id="7" name="Group 76">
              <a:extLst>
                <a:ext uri="{FF2B5EF4-FFF2-40B4-BE49-F238E27FC236}">
                  <a16:creationId xmlns:a16="http://schemas.microsoft.com/office/drawing/2014/main" id="{8EEC0325-DE41-406D-A202-9837F08F787E}"/>
                </a:ext>
              </a:extLst>
            </p:cNvPr>
            <p:cNvGrpSpPr/>
            <p:nvPr/>
          </p:nvGrpSpPr>
          <p:grpSpPr>
            <a:xfrm>
              <a:off x="6835060" y="1674993"/>
              <a:ext cx="492960" cy="477966"/>
              <a:chOff x="4411266" y="2303265"/>
              <a:chExt cx="325040" cy="315154"/>
            </a:xfrm>
            <a:solidFill>
              <a:schemeClr val="bg1"/>
            </a:solidFill>
          </p:grpSpPr>
          <p:sp>
            <p:nvSpPr>
              <p:cNvPr id="8" name="Freeform 28">
                <a:extLst>
                  <a:ext uri="{FF2B5EF4-FFF2-40B4-BE49-F238E27FC236}">
                    <a16:creationId xmlns:a16="http://schemas.microsoft.com/office/drawing/2014/main" id="{2589C891-7F9C-4E01-9C9B-F166E7C89F51}"/>
                  </a:ext>
                </a:extLst>
              </p:cNvPr>
              <p:cNvSpPr>
                <a:spLocks/>
              </p:cNvSpPr>
              <p:nvPr/>
            </p:nvSpPr>
            <p:spPr bwMode="auto">
              <a:xfrm>
                <a:off x="4411266" y="2336007"/>
                <a:ext cx="291108" cy="282412"/>
              </a:xfrm>
              <a:custGeom>
                <a:avLst/>
                <a:gdLst>
                  <a:gd name="T0" fmla="*/ 417 w 21600"/>
                  <a:gd name="T1" fmla="*/ 102 h 21600"/>
                  <a:gd name="T2" fmla="*/ 384 w 21600"/>
                  <a:gd name="T3" fmla="*/ 65 h 21600"/>
                  <a:gd name="T4" fmla="*/ 316 w 21600"/>
                  <a:gd name="T5" fmla="*/ 0 h 21600"/>
                  <a:gd name="T6" fmla="*/ 283 w 21600"/>
                  <a:gd name="T7" fmla="*/ 33 h 21600"/>
                  <a:gd name="T8" fmla="*/ 149 w 21600"/>
                  <a:gd name="T9" fmla="*/ 102 h 21600"/>
                  <a:gd name="T10" fmla="*/ 0 w 21600"/>
                  <a:gd name="T11" fmla="*/ 465 h 21600"/>
                  <a:gd name="T12" fmla="*/ 182 w 21600"/>
                  <a:gd name="T13" fmla="*/ 265 h 21600"/>
                  <a:gd name="T14" fmla="*/ 182 w 21600"/>
                  <a:gd name="T15" fmla="*/ 265 h 21600"/>
                  <a:gd name="T16" fmla="*/ 197 w 21600"/>
                  <a:gd name="T17" fmla="*/ 181 h 21600"/>
                  <a:gd name="T18" fmla="*/ 302 w 21600"/>
                  <a:gd name="T19" fmla="*/ 181 h 21600"/>
                  <a:gd name="T20" fmla="*/ 302 w 21600"/>
                  <a:gd name="T21" fmla="*/ 283 h 21600"/>
                  <a:gd name="T22" fmla="*/ 216 w 21600"/>
                  <a:gd name="T23" fmla="*/ 297 h 21600"/>
                  <a:gd name="T24" fmla="*/ 216 w 21600"/>
                  <a:gd name="T25" fmla="*/ 297 h 21600"/>
                  <a:gd name="T26" fmla="*/ 10 w 21600"/>
                  <a:gd name="T27" fmla="*/ 474 h 21600"/>
                  <a:gd name="T28" fmla="*/ 384 w 21600"/>
                  <a:gd name="T29" fmla="*/ 330 h 21600"/>
                  <a:gd name="T30" fmla="*/ 451 w 21600"/>
                  <a:gd name="T31" fmla="*/ 200 h 21600"/>
                  <a:gd name="T32" fmla="*/ 489 w 21600"/>
                  <a:gd name="T33" fmla="*/ 167 h 21600"/>
                  <a:gd name="T34" fmla="*/ 417 w 21600"/>
                  <a:gd name="T35" fmla="*/ 102 h 21600"/>
                  <a:gd name="T36" fmla="*/ 417 w 21600"/>
                  <a:gd name="T37" fmla="*/ 102 h 216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1600" h="21600">
                    <a:moveTo>
                      <a:pt x="18424" y="4659"/>
                    </a:moveTo>
                    <a:cubicBezTo>
                      <a:pt x="16941" y="2965"/>
                      <a:pt x="16941" y="2965"/>
                      <a:pt x="16941" y="2965"/>
                    </a:cubicBezTo>
                    <a:cubicBezTo>
                      <a:pt x="13976" y="0"/>
                      <a:pt x="13976" y="0"/>
                      <a:pt x="13976" y="0"/>
                    </a:cubicBezTo>
                    <a:cubicBezTo>
                      <a:pt x="13976" y="0"/>
                      <a:pt x="13976" y="0"/>
                      <a:pt x="12494" y="1482"/>
                    </a:cubicBezTo>
                    <a:cubicBezTo>
                      <a:pt x="11012" y="2965"/>
                      <a:pt x="6565" y="4659"/>
                      <a:pt x="6565" y="4659"/>
                    </a:cubicBezTo>
                    <a:cubicBezTo>
                      <a:pt x="0" y="21176"/>
                      <a:pt x="0" y="21176"/>
                      <a:pt x="0" y="21176"/>
                    </a:cubicBezTo>
                    <a:cubicBezTo>
                      <a:pt x="8047" y="12071"/>
                      <a:pt x="8047" y="12071"/>
                      <a:pt x="8047" y="12071"/>
                    </a:cubicBezTo>
                    <a:cubicBezTo>
                      <a:pt x="7624" y="10800"/>
                      <a:pt x="7835" y="9318"/>
                      <a:pt x="8682" y="8259"/>
                    </a:cubicBezTo>
                    <a:cubicBezTo>
                      <a:pt x="9953" y="6988"/>
                      <a:pt x="12071" y="6988"/>
                      <a:pt x="13341" y="8259"/>
                    </a:cubicBezTo>
                    <a:cubicBezTo>
                      <a:pt x="14400" y="9529"/>
                      <a:pt x="14400" y="11647"/>
                      <a:pt x="13341" y="12918"/>
                    </a:cubicBezTo>
                    <a:cubicBezTo>
                      <a:pt x="12282" y="13765"/>
                      <a:pt x="10800" y="13976"/>
                      <a:pt x="9529" y="13553"/>
                    </a:cubicBezTo>
                    <a:cubicBezTo>
                      <a:pt x="424" y="21600"/>
                      <a:pt x="424" y="21600"/>
                      <a:pt x="424" y="21600"/>
                    </a:cubicBezTo>
                    <a:cubicBezTo>
                      <a:pt x="16941" y="15035"/>
                      <a:pt x="16941" y="15035"/>
                      <a:pt x="16941" y="15035"/>
                    </a:cubicBezTo>
                    <a:cubicBezTo>
                      <a:pt x="16941" y="15035"/>
                      <a:pt x="18424" y="10588"/>
                      <a:pt x="19906" y="9106"/>
                    </a:cubicBezTo>
                    <a:cubicBezTo>
                      <a:pt x="21600" y="7624"/>
                      <a:pt x="21600" y="7624"/>
                      <a:pt x="21600" y="7624"/>
                    </a:cubicBezTo>
                    <a:lnTo>
                      <a:pt x="18424" y="4659"/>
                    </a:lnTo>
                    <a:close/>
                    <a:moveTo>
                      <a:pt x="18424" y="4659"/>
                    </a:moveTo>
                  </a:path>
                </a:pathLst>
              </a:custGeom>
              <a:grpFill/>
              <a:ln>
                <a:noFill/>
              </a:ln>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思源黑体 CN Light" panose="020B0300000000000000" pitchFamily="34" charset="-122"/>
                  <a:ea typeface="思源黑体 CN Light" panose="020B0300000000000000" pitchFamily="34" charset="-122"/>
                  <a:sym typeface="Times New Roman" panose="02020603050405020304" pitchFamily="18" charset="0"/>
                </a:endParaRPr>
              </a:p>
            </p:txBody>
          </p:sp>
          <p:sp>
            <p:nvSpPr>
              <p:cNvPr id="9" name="Freeform 30">
                <a:extLst>
                  <a:ext uri="{FF2B5EF4-FFF2-40B4-BE49-F238E27FC236}">
                    <a16:creationId xmlns:a16="http://schemas.microsoft.com/office/drawing/2014/main" id="{293D5194-39E5-4313-8C24-A2D3047FF63C}"/>
                  </a:ext>
                </a:extLst>
              </p:cNvPr>
              <p:cNvSpPr>
                <a:spLocks/>
              </p:cNvSpPr>
              <p:nvPr/>
            </p:nvSpPr>
            <p:spPr bwMode="auto">
              <a:xfrm>
                <a:off x="4619625" y="2303265"/>
                <a:ext cx="116681" cy="113109"/>
              </a:xfrm>
              <a:custGeom>
                <a:avLst/>
                <a:gdLst>
                  <a:gd name="T0" fmla="*/ 24 w 21600"/>
                  <a:gd name="T1" fmla="*/ 0 h 21600"/>
                  <a:gd name="T2" fmla="*/ 196 w 21600"/>
                  <a:gd name="T3" fmla="*/ 167 h 21600"/>
                  <a:gd name="T4" fmla="*/ 172 w 21600"/>
                  <a:gd name="T5" fmla="*/ 190 h 21600"/>
                  <a:gd name="T6" fmla="*/ 0 w 21600"/>
                  <a:gd name="T7" fmla="*/ 23 h 21600"/>
                  <a:gd name="T8" fmla="*/ 24 w 21600"/>
                  <a:gd name="T9" fmla="*/ 0 h 21600"/>
                  <a:gd name="T10" fmla="*/ 24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2667" y="0"/>
                    </a:moveTo>
                    <a:lnTo>
                      <a:pt x="21600" y="18933"/>
                    </a:lnTo>
                    <a:lnTo>
                      <a:pt x="18933" y="21600"/>
                    </a:lnTo>
                    <a:lnTo>
                      <a:pt x="0" y="2667"/>
                    </a:lnTo>
                    <a:lnTo>
                      <a:pt x="2667" y="0"/>
                    </a:lnTo>
                    <a:close/>
                    <a:moveTo>
                      <a:pt x="2667" y="0"/>
                    </a:moveTo>
                  </a:path>
                </a:pathLst>
              </a:custGeom>
              <a:grpFill/>
              <a:ln>
                <a:noFill/>
              </a:ln>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思源黑体 CN Light" panose="020B0300000000000000" pitchFamily="34" charset="-122"/>
                  <a:ea typeface="思源黑体 CN Light" panose="020B0300000000000000" pitchFamily="34" charset="-122"/>
                  <a:sym typeface="Times New Roman" panose="02020603050405020304" pitchFamily="18" charset="0"/>
                </a:endParaRPr>
              </a:p>
            </p:txBody>
          </p:sp>
        </p:grpSp>
      </p:grpSp>
      <p:pic>
        <p:nvPicPr>
          <p:cNvPr id="10" name="图片 9">
            <a:extLst>
              <a:ext uri="{FF2B5EF4-FFF2-40B4-BE49-F238E27FC236}">
                <a16:creationId xmlns:a16="http://schemas.microsoft.com/office/drawing/2014/main" id="{A24B772C-C983-4DC8-9176-050392136AA2}"/>
              </a:ext>
            </a:extLst>
          </p:cNvPr>
          <p:cNvPicPr>
            <a:picLocks noChangeAspect="1"/>
          </p:cNvPicPr>
          <p:nvPr/>
        </p:nvPicPr>
        <p:blipFill>
          <a:blip r:embed="rId3"/>
          <a:stretch>
            <a:fillRect/>
          </a:stretch>
        </p:blipFill>
        <p:spPr>
          <a:xfrm>
            <a:off x="5965747" y="2712750"/>
            <a:ext cx="920576" cy="871804"/>
          </a:xfrm>
          <a:prstGeom prst="rect">
            <a:avLst/>
          </a:prstGeom>
        </p:spPr>
      </p:pic>
      <p:sp>
        <p:nvSpPr>
          <p:cNvPr id="11" name="文本框 10">
            <a:extLst>
              <a:ext uri="{FF2B5EF4-FFF2-40B4-BE49-F238E27FC236}">
                <a16:creationId xmlns:a16="http://schemas.microsoft.com/office/drawing/2014/main" id="{1CC083B1-5101-4F69-BE2C-3FA05446C105}"/>
              </a:ext>
            </a:extLst>
          </p:cNvPr>
          <p:cNvSpPr txBox="1"/>
          <p:nvPr/>
        </p:nvSpPr>
        <p:spPr>
          <a:xfrm>
            <a:off x="6900823" y="2591728"/>
            <a:ext cx="4054679" cy="1477328"/>
          </a:xfrm>
          <a:prstGeom prst="rect">
            <a:avLst/>
          </a:prstGeom>
          <a:noFill/>
        </p:spPr>
        <p:txBody>
          <a:bodyPr wrap="square" rtlCol="0">
            <a:spAutoFit/>
          </a:bodyPr>
          <a:lstStyle/>
          <a:p>
            <a:r>
              <a:rPr lang="zh-CN" altLang="en-US" dirty="0">
                <a:latin typeface="思源黑体 CN Light" panose="020B0300000000000000"/>
                <a:cs typeface="Times New Roman" panose="02020603050405020304" pitchFamily="18" charset="0"/>
              </a:rPr>
              <a:t>在研究</a:t>
            </a:r>
            <a:r>
              <a:rPr lang="en-US" altLang="zh-CN" dirty="0">
                <a:latin typeface="思源黑体 CN Light" panose="020B0300000000000000"/>
                <a:cs typeface="Times New Roman" panose="02020603050405020304" pitchFamily="18" charset="0"/>
              </a:rPr>
              <a:t>RPN</a:t>
            </a:r>
            <a:r>
              <a:rPr lang="zh-CN" altLang="en-US" dirty="0">
                <a:latin typeface="思源黑体 CN Light" panose="020B0300000000000000"/>
                <a:cs typeface="Times New Roman" panose="02020603050405020304" pitchFamily="18" charset="0"/>
              </a:rPr>
              <a:t>的时候，我们发现网络是将</a:t>
            </a:r>
            <a:r>
              <a:rPr lang="en-US" altLang="zh-CN" dirty="0">
                <a:latin typeface="思源黑体 CN Light" panose="020B0300000000000000"/>
                <a:cs typeface="Times New Roman" panose="02020603050405020304" pitchFamily="18" charset="0"/>
              </a:rPr>
              <a:t>anchor boxes</a:t>
            </a:r>
            <a:r>
              <a:rPr lang="zh-CN" altLang="en-US" dirty="0">
                <a:latin typeface="思源黑体 CN Light" panose="020B0300000000000000"/>
                <a:cs typeface="Times New Roman" panose="02020603050405020304" pitchFamily="18" charset="0"/>
              </a:rPr>
              <a:t>和</a:t>
            </a:r>
            <a:r>
              <a:rPr lang="en-US" altLang="zh-CN" dirty="0">
                <a:latin typeface="思源黑体 CN Light" panose="020B0300000000000000"/>
                <a:cs typeface="Times New Roman" panose="02020603050405020304" pitchFamily="18" charset="0"/>
              </a:rPr>
              <a:t>feature map</a:t>
            </a:r>
            <a:r>
              <a:rPr lang="zh-CN" altLang="en-US" dirty="0">
                <a:latin typeface="思源黑体 CN Light" panose="020B0300000000000000"/>
                <a:cs typeface="Times New Roman" panose="02020603050405020304" pitchFamily="18" charset="0"/>
              </a:rPr>
              <a:t>进行匹配，所以如果</a:t>
            </a:r>
            <a:r>
              <a:rPr lang="en-US" altLang="zh-CN" dirty="0">
                <a:latin typeface="思源黑体 CN Light" panose="020B0300000000000000"/>
                <a:cs typeface="Times New Roman" panose="02020603050405020304" pitchFamily="18" charset="0"/>
              </a:rPr>
              <a:t>feature map</a:t>
            </a:r>
            <a:r>
              <a:rPr lang="zh-CN" altLang="en-US" dirty="0">
                <a:latin typeface="思源黑体 CN Light" panose="020B0300000000000000"/>
                <a:cs typeface="Times New Roman" panose="02020603050405020304" pitchFamily="18" charset="0"/>
              </a:rPr>
              <a:t>的大小或者形状发生了变化，那么</a:t>
            </a:r>
            <a:r>
              <a:rPr lang="en-US" altLang="zh-CN" dirty="0">
                <a:latin typeface="思源黑体 CN Light" panose="020B0300000000000000"/>
                <a:cs typeface="Times New Roman" panose="02020603050405020304" pitchFamily="18" charset="0"/>
              </a:rPr>
              <a:t>anchor boxes</a:t>
            </a:r>
            <a:r>
              <a:rPr lang="zh-CN" altLang="en-US" dirty="0">
                <a:latin typeface="思源黑体 CN Light" panose="020B0300000000000000"/>
                <a:cs typeface="Times New Roman" panose="02020603050405020304" pitchFamily="18" charset="0"/>
              </a:rPr>
              <a:t>也要产生变化。</a:t>
            </a:r>
          </a:p>
        </p:txBody>
      </p:sp>
      <p:grpSp>
        <p:nvGrpSpPr>
          <p:cNvPr id="15" name="组合 14">
            <a:extLst>
              <a:ext uri="{FF2B5EF4-FFF2-40B4-BE49-F238E27FC236}">
                <a16:creationId xmlns:a16="http://schemas.microsoft.com/office/drawing/2014/main" id="{2272FB6A-23E1-4438-B8F2-3CAA7D1A0640}"/>
              </a:ext>
            </a:extLst>
          </p:cNvPr>
          <p:cNvGrpSpPr/>
          <p:nvPr/>
        </p:nvGrpSpPr>
        <p:grpSpPr>
          <a:xfrm>
            <a:off x="336125" y="4237152"/>
            <a:ext cx="966049" cy="978254"/>
            <a:chOff x="6598516" y="2592384"/>
            <a:chExt cx="966049" cy="978254"/>
          </a:xfrm>
        </p:grpSpPr>
        <p:sp>
          <p:nvSpPr>
            <p:cNvPr id="16" name="Freeform 1812">
              <a:extLst>
                <a:ext uri="{FF2B5EF4-FFF2-40B4-BE49-F238E27FC236}">
                  <a16:creationId xmlns:a16="http://schemas.microsoft.com/office/drawing/2014/main" id="{AEB1E2DD-B44B-48E7-B9A2-EBF30BFF66E8}"/>
                </a:ext>
              </a:extLst>
            </p:cNvPr>
            <p:cNvSpPr/>
            <p:nvPr/>
          </p:nvSpPr>
          <p:spPr>
            <a:xfrm>
              <a:off x="6598516" y="2592384"/>
              <a:ext cx="966049" cy="978254"/>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chemeClr val="tx1">
                <a:lumMod val="75000"/>
                <a:lumOff val="25000"/>
              </a:schemeClr>
            </a:solidFill>
            <a:ln w="9525">
              <a:solidFill>
                <a:sysClr val="window" lastClr="FFFFFF"/>
              </a:solid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7" name="AutoShape 36">
              <a:extLst>
                <a:ext uri="{FF2B5EF4-FFF2-40B4-BE49-F238E27FC236}">
                  <a16:creationId xmlns:a16="http://schemas.microsoft.com/office/drawing/2014/main" id="{F647FB0C-0582-4F7C-816C-A9F8C1538C14}"/>
                </a:ext>
              </a:extLst>
            </p:cNvPr>
            <p:cNvSpPr>
              <a:spLocks/>
            </p:cNvSpPr>
            <p:nvPr/>
          </p:nvSpPr>
          <p:spPr bwMode="auto">
            <a:xfrm>
              <a:off x="6804666" y="2888185"/>
              <a:ext cx="553748" cy="386652"/>
            </a:xfrm>
            <a:custGeom>
              <a:avLst/>
              <a:gdLst>
                <a:gd name="T0" fmla="*/ 2348 w 21600"/>
                <a:gd name="T1" fmla="*/ 2618 h 21600"/>
                <a:gd name="T2" fmla="*/ 13148 w 21600"/>
                <a:gd name="T3" fmla="*/ 2618 h 21600"/>
                <a:gd name="T4" fmla="*/ 13148 w 21600"/>
                <a:gd name="T5" fmla="*/ 2618 h 21600"/>
                <a:gd name="T6" fmla="*/ 13148 w 21600"/>
                <a:gd name="T7" fmla="*/ 1309 h 21600"/>
                <a:gd name="T8" fmla="*/ 13617 w 21600"/>
                <a:gd name="T9" fmla="*/ 0 h 21600"/>
                <a:gd name="T10" fmla="*/ 17843 w 21600"/>
                <a:gd name="T11" fmla="*/ 0 h 21600"/>
                <a:gd name="T12" fmla="*/ 18783 w 21600"/>
                <a:gd name="T13" fmla="*/ 1309 h 21600"/>
                <a:gd name="T14" fmla="*/ 18783 w 21600"/>
                <a:gd name="T15" fmla="*/ 2618 h 21600"/>
                <a:gd name="T16" fmla="*/ 18783 w 21600"/>
                <a:gd name="T17" fmla="*/ 2618 h 21600"/>
                <a:gd name="T18" fmla="*/ 19252 w 21600"/>
                <a:gd name="T19" fmla="*/ 2618 h 21600"/>
                <a:gd name="T20" fmla="*/ 21600 w 21600"/>
                <a:gd name="T21" fmla="*/ 5891 h 21600"/>
                <a:gd name="T22" fmla="*/ 21600 w 21600"/>
                <a:gd name="T23" fmla="*/ 18327 h 21600"/>
                <a:gd name="T24" fmla="*/ 19252 w 21600"/>
                <a:gd name="T25" fmla="*/ 21600 h 21600"/>
                <a:gd name="T26" fmla="*/ 2348 w 21600"/>
                <a:gd name="T27" fmla="*/ 21600 h 21600"/>
                <a:gd name="T28" fmla="*/ 0 w 21600"/>
                <a:gd name="T29" fmla="*/ 18327 h 21600"/>
                <a:gd name="T30" fmla="*/ 0 w 21600"/>
                <a:gd name="T31" fmla="*/ 5891 h 21600"/>
                <a:gd name="T32" fmla="*/ 2348 w 21600"/>
                <a:gd name="T33" fmla="*/ 2618 h 21600"/>
                <a:gd name="T34" fmla="*/ 14087 w 21600"/>
                <a:gd name="T35" fmla="*/ 2618 h 21600"/>
                <a:gd name="T36" fmla="*/ 17374 w 21600"/>
                <a:gd name="T37" fmla="*/ 2618 h 21600"/>
                <a:gd name="T38" fmla="*/ 17374 w 21600"/>
                <a:gd name="T39" fmla="*/ 1309 h 21600"/>
                <a:gd name="T40" fmla="*/ 14087 w 21600"/>
                <a:gd name="T41" fmla="*/ 1309 h 21600"/>
                <a:gd name="T42" fmla="*/ 14087 w 21600"/>
                <a:gd name="T43" fmla="*/ 2618 h 21600"/>
                <a:gd name="T44" fmla="*/ 11270 w 21600"/>
                <a:gd name="T45" fmla="*/ 4582 h 21600"/>
                <a:gd name="T46" fmla="*/ 5635 w 21600"/>
                <a:gd name="T47" fmla="*/ 12436 h 21600"/>
                <a:gd name="T48" fmla="*/ 11270 w 21600"/>
                <a:gd name="T49" fmla="*/ 19636 h 21600"/>
                <a:gd name="T50" fmla="*/ 16435 w 21600"/>
                <a:gd name="T51" fmla="*/ 12436 h 21600"/>
                <a:gd name="T52" fmla="*/ 11270 w 21600"/>
                <a:gd name="T53" fmla="*/ 4582 h 21600"/>
                <a:gd name="T54" fmla="*/ 14557 w 21600"/>
                <a:gd name="T55" fmla="*/ 12436 h 21600"/>
                <a:gd name="T56" fmla="*/ 11270 w 21600"/>
                <a:gd name="T57" fmla="*/ 7200 h 21600"/>
                <a:gd name="T58" fmla="*/ 7513 w 21600"/>
                <a:gd name="T59" fmla="*/ 12436 h 21600"/>
                <a:gd name="T60" fmla="*/ 11270 w 21600"/>
                <a:gd name="T61" fmla="*/ 17018 h 21600"/>
                <a:gd name="T62" fmla="*/ 14557 w 21600"/>
                <a:gd name="T63" fmla="*/ 12436 h 21600"/>
                <a:gd name="T64" fmla="*/ 11270 w 21600"/>
                <a:gd name="T65" fmla="*/ 6545 h 21600"/>
                <a:gd name="T66" fmla="*/ 6574 w 21600"/>
                <a:gd name="T67" fmla="*/ 12436 h 21600"/>
                <a:gd name="T68" fmla="*/ 11270 w 21600"/>
                <a:gd name="T69" fmla="*/ 18327 h 21600"/>
                <a:gd name="T70" fmla="*/ 15496 w 21600"/>
                <a:gd name="T71" fmla="*/ 12436 h 21600"/>
                <a:gd name="T72" fmla="*/ 11270 w 21600"/>
                <a:gd name="T73" fmla="*/ 6545 h 21600"/>
                <a:gd name="T74" fmla="*/ 11270 w 21600"/>
                <a:gd name="T75" fmla="*/ 6545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600" h="21600">
                  <a:moveTo>
                    <a:pt x="2348" y="2618"/>
                  </a:moveTo>
                  <a:cubicBezTo>
                    <a:pt x="13148" y="2618"/>
                    <a:pt x="13148" y="2618"/>
                    <a:pt x="13148" y="2618"/>
                  </a:cubicBezTo>
                  <a:cubicBezTo>
                    <a:pt x="13148" y="2618"/>
                    <a:pt x="13148" y="2618"/>
                    <a:pt x="13148" y="2618"/>
                  </a:cubicBezTo>
                  <a:cubicBezTo>
                    <a:pt x="13148" y="1309"/>
                    <a:pt x="13148" y="1309"/>
                    <a:pt x="13148" y="1309"/>
                  </a:cubicBezTo>
                  <a:cubicBezTo>
                    <a:pt x="13148" y="655"/>
                    <a:pt x="13148" y="0"/>
                    <a:pt x="13617" y="0"/>
                  </a:cubicBezTo>
                  <a:cubicBezTo>
                    <a:pt x="17843" y="0"/>
                    <a:pt x="17843" y="0"/>
                    <a:pt x="17843" y="0"/>
                  </a:cubicBezTo>
                  <a:cubicBezTo>
                    <a:pt x="18313" y="0"/>
                    <a:pt x="18783" y="655"/>
                    <a:pt x="18783" y="1309"/>
                  </a:cubicBezTo>
                  <a:cubicBezTo>
                    <a:pt x="18783" y="2618"/>
                    <a:pt x="18783" y="2618"/>
                    <a:pt x="18783" y="2618"/>
                  </a:cubicBezTo>
                  <a:cubicBezTo>
                    <a:pt x="18783" y="2618"/>
                    <a:pt x="18783" y="2618"/>
                    <a:pt x="18783" y="2618"/>
                  </a:cubicBezTo>
                  <a:cubicBezTo>
                    <a:pt x="19252" y="2618"/>
                    <a:pt x="19252" y="2618"/>
                    <a:pt x="19252" y="2618"/>
                  </a:cubicBezTo>
                  <a:cubicBezTo>
                    <a:pt x="20661" y="2618"/>
                    <a:pt x="21600" y="3927"/>
                    <a:pt x="21600" y="5891"/>
                  </a:cubicBezTo>
                  <a:cubicBezTo>
                    <a:pt x="21600" y="18327"/>
                    <a:pt x="21600" y="18327"/>
                    <a:pt x="21600" y="18327"/>
                  </a:cubicBezTo>
                  <a:cubicBezTo>
                    <a:pt x="21600" y="20291"/>
                    <a:pt x="20661" y="21600"/>
                    <a:pt x="19252" y="21600"/>
                  </a:cubicBezTo>
                  <a:cubicBezTo>
                    <a:pt x="2348" y="21600"/>
                    <a:pt x="2348" y="21600"/>
                    <a:pt x="2348" y="21600"/>
                  </a:cubicBezTo>
                  <a:cubicBezTo>
                    <a:pt x="939" y="21600"/>
                    <a:pt x="0" y="20291"/>
                    <a:pt x="0" y="18327"/>
                  </a:cubicBezTo>
                  <a:cubicBezTo>
                    <a:pt x="0" y="5891"/>
                    <a:pt x="0" y="5891"/>
                    <a:pt x="0" y="5891"/>
                  </a:cubicBezTo>
                  <a:cubicBezTo>
                    <a:pt x="0" y="3927"/>
                    <a:pt x="939" y="2618"/>
                    <a:pt x="2348" y="2618"/>
                  </a:cubicBezTo>
                  <a:close/>
                  <a:moveTo>
                    <a:pt x="14087" y="2618"/>
                  </a:moveTo>
                  <a:cubicBezTo>
                    <a:pt x="17374" y="2618"/>
                    <a:pt x="17374" y="2618"/>
                    <a:pt x="17374" y="2618"/>
                  </a:cubicBezTo>
                  <a:cubicBezTo>
                    <a:pt x="17374" y="1309"/>
                    <a:pt x="17374" y="1309"/>
                    <a:pt x="17374" y="1309"/>
                  </a:cubicBezTo>
                  <a:cubicBezTo>
                    <a:pt x="14087" y="1309"/>
                    <a:pt x="14087" y="1309"/>
                    <a:pt x="14087" y="1309"/>
                  </a:cubicBezTo>
                  <a:cubicBezTo>
                    <a:pt x="14087" y="2618"/>
                    <a:pt x="14087" y="2618"/>
                    <a:pt x="14087" y="2618"/>
                  </a:cubicBezTo>
                  <a:close/>
                  <a:moveTo>
                    <a:pt x="11270" y="4582"/>
                  </a:moveTo>
                  <a:cubicBezTo>
                    <a:pt x="7983" y="4582"/>
                    <a:pt x="5635" y="7855"/>
                    <a:pt x="5635" y="12436"/>
                  </a:cubicBezTo>
                  <a:cubicBezTo>
                    <a:pt x="5635" y="16364"/>
                    <a:pt x="7983" y="19636"/>
                    <a:pt x="11270" y="19636"/>
                  </a:cubicBezTo>
                  <a:cubicBezTo>
                    <a:pt x="14087" y="19636"/>
                    <a:pt x="16435" y="16364"/>
                    <a:pt x="16435" y="12436"/>
                  </a:cubicBezTo>
                  <a:cubicBezTo>
                    <a:pt x="16435" y="7855"/>
                    <a:pt x="14087" y="4582"/>
                    <a:pt x="11270" y="4582"/>
                  </a:cubicBezTo>
                  <a:close/>
                  <a:moveTo>
                    <a:pt x="14557" y="12436"/>
                  </a:moveTo>
                  <a:cubicBezTo>
                    <a:pt x="14557" y="9818"/>
                    <a:pt x="13148" y="7200"/>
                    <a:pt x="11270" y="7200"/>
                  </a:cubicBezTo>
                  <a:cubicBezTo>
                    <a:pt x="8922" y="7200"/>
                    <a:pt x="7513" y="9818"/>
                    <a:pt x="7513" y="12436"/>
                  </a:cubicBezTo>
                  <a:cubicBezTo>
                    <a:pt x="7513" y="15055"/>
                    <a:pt x="8922" y="17018"/>
                    <a:pt x="11270" y="17018"/>
                  </a:cubicBezTo>
                  <a:cubicBezTo>
                    <a:pt x="13148" y="17018"/>
                    <a:pt x="14557" y="15055"/>
                    <a:pt x="14557" y="12436"/>
                  </a:cubicBezTo>
                  <a:close/>
                  <a:moveTo>
                    <a:pt x="11270" y="6545"/>
                  </a:moveTo>
                  <a:cubicBezTo>
                    <a:pt x="8452" y="6545"/>
                    <a:pt x="6574" y="9164"/>
                    <a:pt x="6574" y="12436"/>
                  </a:cubicBezTo>
                  <a:cubicBezTo>
                    <a:pt x="6574" y="15709"/>
                    <a:pt x="8452" y="18327"/>
                    <a:pt x="11270" y="18327"/>
                  </a:cubicBezTo>
                  <a:cubicBezTo>
                    <a:pt x="13617" y="18327"/>
                    <a:pt x="15496" y="15709"/>
                    <a:pt x="15496" y="12436"/>
                  </a:cubicBezTo>
                  <a:cubicBezTo>
                    <a:pt x="15496" y="9164"/>
                    <a:pt x="13617" y="6545"/>
                    <a:pt x="11270" y="6545"/>
                  </a:cubicBezTo>
                  <a:close/>
                  <a:moveTo>
                    <a:pt x="11270" y="6545"/>
                  </a:moveTo>
                </a:path>
              </a:pathLst>
            </a:custGeom>
            <a:solidFill>
              <a:schemeClr val="bg1"/>
            </a:solidFill>
            <a:ln>
              <a:noFill/>
            </a:ln>
          </p:spPr>
          <p:txBody>
            <a:bodyPr lIns="0" tIns="0" rIns="0" bIns="0"/>
            <a:lstStyle/>
            <a:p>
              <a:endParaRPr lang="en-US">
                <a:solidFill>
                  <a:schemeClr val="tx1">
                    <a:lumMod val="75000"/>
                    <a:lumOff val="25000"/>
                  </a:schemeClr>
                </a:solidFill>
                <a:latin typeface="思源黑体 CN Light" panose="020B0300000000000000" pitchFamily="34" charset="-122"/>
                <a:ea typeface="思源黑体 CN Light" panose="020B0300000000000000" pitchFamily="34" charset="-122"/>
                <a:sym typeface="Times New Roman" panose="02020603050405020304" pitchFamily="18" charset="0"/>
              </a:endParaRPr>
            </a:p>
          </p:txBody>
        </p:sp>
      </p:grpSp>
      <p:sp>
        <p:nvSpPr>
          <p:cNvPr id="18" name="文本框 17">
            <a:extLst>
              <a:ext uri="{FF2B5EF4-FFF2-40B4-BE49-F238E27FC236}">
                <a16:creationId xmlns:a16="http://schemas.microsoft.com/office/drawing/2014/main" id="{99059939-80EF-4E3D-A51F-15DA50A6AF74}"/>
              </a:ext>
            </a:extLst>
          </p:cNvPr>
          <p:cNvSpPr txBox="1"/>
          <p:nvPr/>
        </p:nvSpPr>
        <p:spPr>
          <a:xfrm>
            <a:off x="1302173" y="4280963"/>
            <a:ext cx="4226171" cy="1754326"/>
          </a:xfrm>
          <a:prstGeom prst="rect">
            <a:avLst/>
          </a:prstGeom>
          <a:noFill/>
        </p:spPr>
        <p:txBody>
          <a:bodyPr wrap="square" rtlCol="0">
            <a:spAutoFit/>
          </a:bodyPr>
          <a:lstStyle/>
          <a:p>
            <a:r>
              <a:rPr lang="zh-CN" altLang="en-US" dirty="0">
                <a:latin typeface="思源黑体 CN Light" panose="020B0300000000000000"/>
                <a:cs typeface="Times New Roman" panose="02020603050405020304" pitchFamily="18" charset="0"/>
              </a:rPr>
              <a:t>经过仔细思考后，我们可以这样认为：</a:t>
            </a:r>
            <a:r>
              <a:rPr lang="en-US" altLang="zh-CN" dirty="0">
                <a:latin typeface="思源黑体 CN Light" panose="020B0300000000000000"/>
                <a:cs typeface="Times New Roman" panose="02020603050405020304" pitchFamily="18" charset="0"/>
              </a:rPr>
              <a:t>anchor box</a:t>
            </a:r>
            <a:r>
              <a:rPr lang="zh-CN" altLang="en-US" dirty="0">
                <a:latin typeface="思源黑体 CN Light" panose="020B0300000000000000"/>
                <a:cs typeface="Times New Roman" panose="02020603050405020304" pitchFamily="18" charset="0"/>
              </a:rPr>
              <a:t>是使用矩形面积进行匹配。那么如果将矩形分解为长和宽，用长宽来分别匹配，效果会不会更好？所以在参考了一些维度分解和维度重组算法之后，我们完成了改进。</a:t>
            </a:r>
          </a:p>
        </p:txBody>
      </p:sp>
      <p:sp>
        <p:nvSpPr>
          <p:cNvPr id="20" name="Oval 4">
            <a:extLst>
              <a:ext uri="{FF2B5EF4-FFF2-40B4-BE49-F238E27FC236}">
                <a16:creationId xmlns:a16="http://schemas.microsoft.com/office/drawing/2014/main" id="{09BBFC92-8D3D-443A-BD57-7D53A58F1169}"/>
              </a:ext>
            </a:extLst>
          </p:cNvPr>
          <p:cNvSpPr/>
          <p:nvPr/>
        </p:nvSpPr>
        <p:spPr>
          <a:xfrm>
            <a:off x="5982492" y="4269741"/>
            <a:ext cx="819150" cy="819150"/>
          </a:xfrm>
          <a:prstGeom prst="ellipse">
            <a:avLst/>
          </a:prstGeom>
          <a:solidFill>
            <a:schemeClr val="tx1">
              <a:lumMod val="85000"/>
              <a:lumOff val="15000"/>
            </a:schemeClr>
          </a:solidFill>
          <a:ln w="12700">
            <a:noFill/>
          </a:ln>
        </p:spPr>
        <p:txBody>
          <a:bodyPr anchor="ctr"/>
          <a:lstStyle/>
          <a:p>
            <a:pPr algn="ctr">
              <a:buFont typeface="Arial" panose="020B0604020202020204" pitchFamily="34" charset="0"/>
              <a:buNone/>
            </a:pPr>
            <a:endParaRPr lang="en-US" altLang="zh-CN" sz="2800" dirty="0">
              <a:solidFill>
                <a:srgbClr val="F2F2F2"/>
              </a:solidFill>
              <a:latin typeface="FontAwesome" pitchFamily="2" charset="0"/>
              <a:sym typeface="FontAwesome" pitchFamily="2" charset="0"/>
            </a:endParaRPr>
          </a:p>
        </p:txBody>
      </p:sp>
      <p:sp>
        <p:nvSpPr>
          <p:cNvPr id="21" name="Freeform 73">
            <a:extLst>
              <a:ext uri="{FF2B5EF4-FFF2-40B4-BE49-F238E27FC236}">
                <a16:creationId xmlns:a16="http://schemas.microsoft.com/office/drawing/2014/main" id="{CEC89D03-E304-4836-9906-2B592ADC6D0A}"/>
              </a:ext>
            </a:extLst>
          </p:cNvPr>
          <p:cNvSpPr>
            <a:spLocks noEditPoints="1"/>
          </p:cNvSpPr>
          <p:nvPr/>
        </p:nvSpPr>
        <p:spPr>
          <a:xfrm>
            <a:off x="6139654" y="4427093"/>
            <a:ext cx="504825" cy="569913"/>
          </a:xfrm>
          <a:custGeom>
            <a:avLst/>
            <a:gdLst/>
            <a:ahLst/>
            <a:cxnLst>
              <a:cxn ang="0">
                <a:pos x="786242555" y="393990353"/>
              </a:cxn>
              <a:cxn ang="0">
                <a:pos x="769866386" y="393990353"/>
              </a:cxn>
              <a:cxn ang="0">
                <a:pos x="769866386" y="393990353"/>
              </a:cxn>
              <a:cxn ang="0">
                <a:pos x="671582737" y="439452861"/>
              </a:cxn>
              <a:cxn ang="0">
                <a:pos x="671582737" y="606140520"/>
              </a:cxn>
              <a:cxn ang="0">
                <a:pos x="687964233" y="621293048"/>
              </a:cxn>
              <a:cxn ang="0">
                <a:pos x="687964233" y="1682043880"/>
              </a:cxn>
              <a:cxn ang="0">
                <a:pos x="769866386" y="1757811445"/>
              </a:cxn>
              <a:cxn ang="0">
                <a:pos x="868144708" y="1682043880"/>
              </a:cxn>
              <a:cxn ang="0">
                <a:pos x="868144708" y="621293048"/>
              </a:cxn>
              <a:cxn ang="0">
                <a:pos x="884526204" y="606140520"/>
              </a:cxn>
              <a:cxn ang="0">
                <a:pos x="884526204" y="439452861"/>
              </a:cxn>
              <a:cxn ang="0">
                <a:pos x="786242555" y="393990353"/>
              </a:cxn>
              <a:cxn ang="0">
                <a:pos x="573304416" y="196997637"/>
              </a:cxn>
              <a:cxn ang="0">
                <a:pos x="524165255" y="212150166"/>
              </a:cxn>
              <a:cxn ang="0">
                <a:pos x="524165255" y="833443215"/>
              </a:cxn>
              <a:cxn ang="0">
                <a:pos x="573304416" y="863753193"/>
              </a:cxn>
              <a:cxn ang="0">
                <a:pos x="622443576" y="833443215"/>
              </a:cxn>
              <a:cxn ang="0">
                <a:pos x="622443576" y="742523121"/>
              </a:cxn>
              <a:cxn ang="0">
                <a:pos x="540541423" y="530372955"/>
              </a:cxn>
              <a:cxn ang="0">
                <a:pos x="622443576" y="318222788"/>
              </a:cxn>
              <a:cxn ang="0">
                <a:pos x="622443576" y="212150166"/>
              </a:cxn>
              <a:cxn ang="0">
                <a:pos x="573304416" y="196997637"/>
              </a:cxn>
              <a:cxn ang="0">
                <a:pos x="982804526" y="196997637"/>
              </a:cxn>
              <a:cxn ang="0">
                <a:pos x="917283869" y="212150166"/>
              </a:cxn>
              <a:cxn ang="0">
                <a:pos x="917283869" y="318222788"/>
              </a:cxn>
              <a:cxn ang="0">
                <a:pos x="1015567518" y="530372955"/>
              </a:cxn>
              <a:cxn ang="0">
                <a:pos x="917283869" y="742523121"/>
              </a:cxn>
              <a:cxn ang="0">
                <a:pos x="917283869" y="833443215"/>
              </a:cxn>
              <a:cxn ang="0">
                <a:pos x="982804526" y="863753193"/>
              </a:cxn>
              <a:cxn ang="0">
                <a:pos x="1031943686" y="833443215"/>
              </a:cxn>
              <a:cxn ang="0">
                <a:pos x="1031943686" y="212150166"/>
              </a:cxn>
              <a:cxn ang="0">
                <a:pos x="982804526" y="196997637"/>
              </a:cxn>
              <a:cxn ang="0">
                <a:pos x="360360949" y="0"/>
              </a:cxn>
              <a:cxn ang="0">
                <a:pos x="311221788" y="15152528"/>
              </a:cxn>
              <a:cxn ang="0">
                <a:pos x="311221788" y="1045593381"/>
              </a:cxn>
              <a:cxn ang="0">
                <a:pos x="360360949" y="1060745910"/>
              </a:cxn>
              <a:cxn ang="0">
                <a:pos x="409500110" y="1045593381"/>
              </a:cxn>
              <a:cxn ang="0">
                <a:pos x="409500110" y="939520758"/>
              </a:cxn>
              <a:cxn ang="0">
                <a:pos x="229319635" y="530372955"/>
              </a:cxn>
              <a:cxn ang="0">
                <a:pos x="409500110" y="106072622"/>
              </a:cxn>
              <a:cxn ang="0">
                <a:pos x="409500110" y="15152528"/>
              </a:cxn>
              <a:cxn ang="0">
                <a:pos x="360360949" y="0"/>
              </a:cxn>
              <a:cxn ang="0">
                <a:pos x="1195747992" y="0"/>
              </a:cxn>
              <a:cxn ang="0">
                <a:pos x="1146608832" y="15152528"/>
              </a:cxn>
              <a:cxn ang="0">
                <a:pos x="1146608832" y="106072622"/>
              </a:cxn>
              <a:cxn ang="0">
                <a:pos x="1326789306" y="530372955"/>
              </a:cxn>
              <a:cxn ang="0">
                <a:pos x="1146608832" y="939520758"/>
              </a:cxn>
              <a:cxn ang="0">
                <a:pos x="1146608832" y="1045593381"/>
              </a:cxn>
              <a:cxn ang="0">
                <a:pos x="1195747992" y="1060745910"/>
              </a:cxn>
              <a:cxn ang="0">
                <a:pos x="1244887153" y="1045593381"/>
              </a:cxn>
              <a:cxn ang="0">
                <a:pos x="1244887153" y="15152528"/>
              </a:cxn>
              <a:cxn ang="0">
                <a:pos x="1195747992" y="0"/>
              </a:cxn>
            </a:cxnLst>
            <a:rect l="0" t="0" r="0" b="0"/>
            <a:pathLst>
              <a:path w="95" h="116">
                <a:moveTo>
                  <a:pt x="48" y="26"/>
                </a:moveTo>
                <a:cubicBezTo>
                  <a:pt x="48" y="26"/>
                  <a:pt x="48" y="26"/>
                  <a:pt x="47" y="26"/>
                </a:cubicBezTo>
                <a:cubicBezTo>
                  <a:pt x="47" y="26"/>
                  <a:pt x="47" y="26"/>
                  <a:pt x="47" y="26"/>
                </a:cubicBezTo>
                <a:cubicBezTo>
                  <a:pt x="45" y="26"/>
                  <a:pt x="42" y="27"/>
                  <a:pt x="41" y="29"/>
                </a:cubicBezTo>
                <a:cubicBezTo>
                  <a:pt x="38" y="32"/>
                  <a:pt x="38" y="37"/>
                  <a:pt x="41" y="40"/>
                </a:cubicBezTo>
                <a:cubicBezTo>
                  <a:pt x="41" y="41"/>
                  <a:pt x="42" y="41"/>
                  <a:pt x="42" y="41"/>
                </a:cubicBezTo>
                <a:cubicBezTo>
                  <a:pt x="42" y="111"/>
                  <a:pt x="42" y="111"/>
                  <a:pt x="42" y="111"/>
                </a:cubicBezTo>
                <a:cubicBezTo>
                  <a:pt x="42" y="114"/>
                  <a:pt x="44" y="116"/>
                  <a:pt x="47" y="116"/>
                </a:cubicBezTo>
                <a:cubicBezTo>
                  <a:pt x="50" y="116"/>
                  <a:pt x="53" y="114"/>
                  <a:pt x="53" y="111"/>
                </a:cubicBezTo>
                <a:cubicBezTo>
                  <a:pt x="53" y="41"/>
                  <a:pt x="53" y="41"/>
                  <a:pt x="53" y="41"/>
                </a:cubicBezTo>
                <a:cubicBezTo>
                  <a:pt x="53" y="41"/>
                  <a:pt x="53" y="41"/>
                  <a:pt x="54" y="40"/>
                </a:cubicBezTo>
                <a:cubicBezTo>
                  <a:pt x="57" y="37"/>
                  <a:pt x="57" y="32"/>
                  <a:pt x="54" y="29"/>
                </a:cubicBezTo>
                <a:cubicBezTo>
                  <a:pt x="52" y="27"/>
                  <a:pt x="50" y="26"/>
                  <a:pt x="48" y="26"/>
                </a:cubicBezTo>
                <a:moveTo>
                  <a:pt x="35" y="13"/>
                </a:moveTo>
                <a:cubicBezTo>
                  <a:pt x="34" y="13"/>
                  <a:pt x="32" y="13"/>
                  <a:pt x="32" y="14"/>
                </a:cubicBezTo>
                <a:cubicBezTo>
                  <a:pt x="20" y="26"/>
                  <a:pt x="20" y="44"/>
                  <a:pt x="32" y="55"/>
                </a:cubicBezTo>
                <a:cubicBezTo>
                  <a:pt x="32" y="56"/>
                  <a:pt x="34" y="57"/>
                  <a:pt x="35" y="57"/>
                </a:cubicBezTo>
                <a:cubicBezTo>
                  <a:pt x="36" y="57"/>
                  <a:pt x="37" y="56"/>
                  <a:pt x="38" y="55"/>
                </a:cubicBezTo>
                <a:cubicBezTo>
                  <a:pt x="40" y="53"/>
                  <a:pt x="40" y="50"/>
                  <a:pt x="38" y="49"/>
                </a:cubicBezTo>
                <a:cubicBezTo>
                  <a:pt x="34" y="45"/>
                  <a:pt x="33" y="40"/>
                  <a:pt x="33" y="35"/>
                </a:cubicBezTo>
                <a:cubicBezTo>
                  <a:pt x="33" y="30"/>
                  <a:pt x="34" y="25"/>
                  <a:pt x="38" y="21"/>
                </a:cubicBezTo>
                <a:cubicBezTo>
                  <a:pt x="40" y="19"/>
                  <a:pt x="40" y="16"/>
                  <a:pt x="38" y="14"/>
                </a:cubicBezTo>
                <a:cubicBezTo>
                  <a:pt x="37" y="13"/>
                  <a:pt x="36" y="13"/>
                  <a:pt x="35" y="13"/>
                </a:cubicBezTo>
                <a:moveTo>
                  <a:pt x="60" y="13"/>
                </a:moveTo>
                <a:cubicBezTo>
                  <a:pt x="59" y="13"/>
                  <a:pt x="57" y="13"/>
                  <a:pt x="56" y="14"/>
                </a:cubicBezTo>
                <a:cubicBezTo>
                  <a:pt x="55" y="16"/>
                  <a:pt x="55" y="19"/>
                  <a:pt x="56" y="21"/>
                </a:cubicBezTo>
                <a:cubicBezTo>
                  <a:pt x="60" y="25"/>
                  <a:pt x="62" y="30"/>
                  <a:pt x="62" y="35"/>
                </a:cubicBezTo>
                <a:cubicBezTo>
                  <a:pt x="62" y="40"/>
                  <a:pt x="60" y="45"/>
                  <a:pt x="56" y="49"/>
                </a:cubicBezTo>
                <a:cubicBezTo>
                  <a:pt x="55" y="50"/>
                  <a:pt x="55" y="53"/>
                  <a:pt x="56" y="55"/>
                </a:cubicBezTo>
                <a:cubicBezTo>
                  <a:pt x="57" y="56"/>
                  <a:pt x="59" y="57"/>
                  <a:pt x="60" y="57"/>
                </a:cubicBezTo>
                <a:cubicBezTo>
                  <a:pt x="61" y="57"/>
                  <a:pt x="62" y="56"/>
                  <a:pt x="63" y="55"/>
                </a:cubicBezTo>
                <a:cubicBezTo>
                  <a:pt x="75" y="44"/>
                  <a:pt x="75" y="26"/>
                  <a:pt x="63" y="14"/>
                </a:cubicBezTo>
                <a:cubicBezTo>
                  <a:pt x="62" y="13"/>
                  <a:pt x="61" y="13"/>
                  <a:pt x="60" y="13"/>
                </a:cubicBezTo>
                <a:moveTo>
                  <a:pt x="22" y="0"/>
                </a:moveTo>
                <a:cubicBezTo>
                  <a:pt x="21" y="0"/>
                  <a:pt x="19" y="0"/>
                  <a:pt x="19" y="1"/>
                </a:cubicBezTo>
                <a:cubicBezTo>
                  <a:pt x="0" y="20"/>
                  <a:pt x="0" y="50"/>
                  <a:pt x="19" y="69"/>
                </a:cubicBezTo>
                <a:cubicBezTo>
                  <a:pt x="19" y="69"/>
                  <a:pt x="21" y="70"/>
                  <a:pt x="22" y="70"/>
                </a:cubicBezTo>
                <a:cubicBezTo>
                  <a:pt x="23" y="70"/>
                  <a:pt x="24" y="69"/>
                  <a:pt x="25" y="69"/>
                </a:cubicBezTo>
                <a:cubicBezTo>
                  <a:pt x="27" y="67"/>
                  <a:pt x="27" y="64"/>
                  <a:pt x="25" y="62"/>
                </a:cubicBezTo>
                <a:cubicBezTo>
                  <a:pt x="17" y="55"/>
                  <a:pt x="14" y="45"/>
                  <a:pt x="14" y="35"/>
                </a:cubicBezTo>
                <a:cubicBezTo>
                  <a:pt x="14" y="25"/>
                  <a:pt x="17" y="15"/>
                  <a:pt x="25" y="7"/>
                </a:cubicBezTo>
                <a:cubicBezTo>
                  <a:pt x="27" y="6"/>
                  <a:pt x="27" y="3"/>
                  <a:pt x="25" y="1"/>
                </a:cubicBezTo>
                <a:cubicBezTo>
                  <a:pt x="24" y="0"/>
                  <a:pt x="23" y="0"/>
                  <a:pt x="22" y="0"/>
                </a:cubicBezTo>
                <a:moveTo>
                  <a:pt x="73" y="0"/>
                </a:moveTo>
                <a:cubicBezTo>
                  <a:pt x="72" y="0"/>
                  <a:pt x="71" y="0"/>
                  <a:pt x="70" y="1"/>
                </a:cubicBezTo>
                <a:cubicBezTo>
                  <a:pt x="68" y="3"/>
                  <a:pt x="68" y="6"/>
                  <a:pt x="70" y="7"/>
                </a:cubicBezTo>
                <a:cubicBezTo>
                  <a:pt x="77" y="15"/>
                  <a:pt x="81" y="25"/>
                  <a:pt x="81" y="35"/>
                </a:cubicBezTo>
                <a:cubicBezTo>
                  <a:pt x="81" y="45"/>
                  <a:pt x="77" y="55"/>
                  <a:pt x="70" y="62"/>
                </a:cubicBezTo>
                <a:cubicBezTo>
                  <a:pt x="68" y="64"/>
                  <a:pt x="68" y="67"/>
                  <a:pt x="70" y="69"/>
                </a:cubicBezTo>
                <a:cubicBezTo>
                  <a:pt x="71" y="69"/>
                  <a:pt x="72" y="70"/>
                  <a:pt x="73" y="70"/>
                </a:cubicBezTo>
                <a:cubicBezTo>
                  <a:pt x="74" y="70"/>
                  <a:pt x="75" y="69"/>
                  <a:pt x="76" y="69"/>
                </a:cubicBezTo>
                <a:cubicBezTo>
                  <a:pt x="95" y="50"/>
                  <a:pt x="95" y="20"/>
                  <a:pt x="76" y="1"/>
                </a:cubicBezTo>
                <a:cubicBezTo>
                  <a:pt x="75" y="0"/>
                  <a:pt x="74" y="0"/>
                  <a:pt x="73" y="0"/>
                </a:cubicBezTo>
              </a:path>
            </a:pathLst>
          </a:custGeom>
          <a:solidFill>
            <a:sysClr val="window" lastClr="FFFFFF"/>
          </a:solidFill>
          <a:ln w="9525">
            <a:noFill/>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Arial"/>
              <a:ea typeface="微软雅黑"/>
            </a:endParaRPr>
          </a:p>
        </p:txBody>
      </p:sp>
      <p:sp>
        <p:nvSpPr>
          <p:cNvPr id="22" name="文本框 21">
            <a:extLst>
              <a:ext uri="{FF2B5EF4-FFF2-40B4-BE49-F238E27FC236}">
                <a16:creationId xmlns:a16="http://schemas.microsoft.com/office/drawing/2014/main" id="{7F1D4CF7-A756-4575-92D5-991B559D4514}"/>
              </a:ext>
            </a:extLst>
          </p:cNvPr>
          <p:cNvSpPr txBox="1"/>
          <p:nvPr/>
        </p:nvSpPr>
        <p:spPr>
          <a:xfrm>
            <a:off x="6900823" y="4427093"/>
            <a:ext cx="4037383" cy="1754326"/>
          </a:xfrm>
          <a:prstGeom prst="rect">
            <a:avLst/>
          </a:prstGeom>
          <a:noFill/>
        </p:spPr>
        <p:txBody>
          <a:bodyPr wrap="square" rtlCol="0">
            <a:spAutoFit/>
          </a:bodyPr>
          <a:lstStyle/>
          <a:p>
            <a:r>
              <a:rPr lang="zh-CN" altLang="en-US" dirty="0">
                <a:latin typeface="思源黑体 CN Light" panose="020B0300000000000000"/>
                <a:cs typeface="Times New Roman" panose="02020603050405020304" pitchFamily="18" charset="0"/>
              </a:rPr>
              <a:t>改进之后的算法利用边分别进行匹配，边的范围从</a:t>
            </a:r>
            <a:r>
              <a:rPr lang="en-US" altLang="zh-CN" dirty="0">
                <a:latin typeface="思源黑体 CN Light" panose="020B0300000000000000"/>
                <a:cs typeface="Times New Roman" panose="02020603050405020304" pitchFamily="18" charset="0"/>
              </a:rPr>
              <a:t>2^4</a:t>
            </a:r>
            <a:r>
              <a:rPr lang="zh-CN" altLang="en-US" dirty="0">
                <a:latin typeface="思源黑体 CN Light" panose="020B0300000000000000"/>
                <a:cs typeface="Times New Roman" panose="02020603050405020304" pitchFamily="18" charset="0"/>
              </a:rPr>
              <a:t>到</a:t>
            </a:r>
            <a:r>
              <a:rPr lang="en-US" altLang="zh-CN" dirty="0">
                <a:latin typeface="思源黑体 CN Light" panose="020B0300000000000000"/>
                <a:cs typeface="Times New Roman" panose="02020603050405020304" pitchFamily="18" charset="0"/>
              </a:rPr>
              <a:t>2^10</a:t>
            </a:r>
            <a:r>
              <a:rPr lang="zh-CN" altLang="en-US" dirty="0">
                <a:latin typeface="思源黑体 CN Light" panose="020B0300000000000000"/>
                <a:cs typeface="Times New Roman" panose="02020603050405020304" pitchFamily="18" charset="0"/>
              </a:rPr>
              <a:t>，基本涵盖了正常像素图片中需检测目标的大小，而且由于是一维匹配，所以泛化能力非常强，即使是不同的数据集，也不需要调整参数就能直接训练。</a:t>
            </a:r>
          </a:p>
        </p:txBody>
      </p:sp>
    </p:spTree>
    <p:extLst>
      <p:ext uri="{BB962C8B-B14F-4D97-AF65-F5344CB8AC3E}">
        <p14:creationId xmlns:p14="http://schemas.microsoft.com/office/powerpoint/2010/main" val="5848329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anim calcmode="lin" valueType="num">
                                      <p:cBhvr>
                                        <p:cTn id="8" dur="2000" fill="hold"/>
                                        <p:tgtEl>
                                          <p:spTgt spid="3"/>
                                        </p:tgtEl>
                                        <p:attrNameLst>
                                          <p:attrName>ppt_w</p:attrName>
                                        </p:attrNameLst>
                                      </p:cBhvr>
                                      <p:tavLst>
                                        <p:tav tm="0" fmla="#ppt_w*sin(2.5*pi*$)">
                                          <p:val>
                                            <p:fltVal val="0"/>
                                          </p:val>
                                        </p:tav>
                                        <p:tav tm="100000">
                                          <p:val>
                                            <p:fltVal val="1"/>
                                          </p:val>
                                        </p:tav>
                                      </p:tavLst>
                                    </p:anim>
                                    <p:anim calcmode="lin" valueType="num">
                                      <p:cBhvr>
                                        <p:cTn id="9" dur="2000" fill="hold"/>
                                        <p:tgtEl>
                                          <p:spTgt spid="3"/>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1000" fill="hold"/>
                                        <p:tgtEl>
                                          <p:spTgt spid="4"/>
                                        </p:tgtEl>
                                        <p:attrNameLst>
                                          <p:attrName>ppt_w</p:attrName>
                                        </p:attrNameLst>
                                      </p:cBhvr>
                                      <p:tavLst>
                                        <p:tav tm="0">
                                          <p:val>
                                            <p:fltVal val="0"/>
                                          </p:val>
                                        </p:tav>
                                        <p:tav tm="100000">
                                          <p:val>
                                            <p:strVal val="#ppt_w"/>
                                          </p:val>
                                        </p:tav>
                                      </p:tavLst>
                                    </p:anim>
                                    <p:anim calcmode="lin" valueType="num">
                                      <p:cBhvr>
                                        <p:cTn id="20" dur="1000" fill="hold"/>
                                        <p:tgtEl>
                                          <p:spTgt spid="4"/>
                                        </p:tgtEl>
                                        <p:attrNameLst>
                                          <p:attrName>ppt_h</p:attrName>
                                        </p:attrNameLst>
                                      </p:cBhvr>
                                      <p:tavLst>
                                        <p:tav tm="0">
                                          <p:val>
                                            <p:fltVal val="0"/>
                                          </p:val>
                                        </p:tav>
                                        <p:tav tm="100000">
                                          <p:val>
                                            <p:strVal val="#ppt_h"/>
                                          </p:val>
                                        </p:tav>
                                      </p:tavLst>
                                    </p:anim>
                                    <p:anim calcmode="lin" valueType="num">
                                      <p:cBhvr>
                                        <p:cTn id="21" dur="1000" fill="hold"/>
                                        <p:tgtEl>
                                          <p:spTgt spid="4"/>
                                        </p:tgtEl>
                                        <p:attrNameLst>
                                          <p:attrName>style.rotation</p:attrName>
                                        </p:attrNameLst>
                                      </p:cBhvr>
                                      <p:tavLst>
                                        <p:tav tm="0">
                                          <p:val>
                                            <p:fltVal val="90"/>
                                          </p:val>
                                        </p:tav>
                                        <p:tav tm="100000">
                                          <p:val>
                                            <p:fltVal val="0"/>
                                          </p:val>
                                        </p:tav>
                                      </p:tavLst>
                                    </p:anim>
                                    <p:animEffect transition="in" filter="fade">
                                      <p:cBhvr>
                                        <p:cTn id="22" dur="10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1000"/>
                                        <p:tgtEl>
                                          <p:spTgt spid="15"/>
                                        </p:tgtEl>
                                      </p:cBhvr>
                                    </p:animEffect>
                                    <p:anim calcmode="lin" valueType="num">
                                      <p:cBhvr>
                                        <p:cTn id="40" dur="1000" fill="hold"/>
                                        <p:tgtEl>
                                          <p:spTgt spid="15"/>
                                        </p:tgtEl>
                                        <p:attrNameLst>
                                          <p:attrName>ppt_x</p:attrName>
                                        </p:attrNameLst>
                                      </p:cBhvr>
                                      <p:tavLst>
                                        <p:tav tm="0">
                                          <p:val>
                                            <p:strVal val="#ppt_x"/>
                                          </p:val>
                                        </p:tav>
                                        <p:tav tm="100000">
                                          <p:val>
                                            <p:strVal val="#ppt_x"/>
                                          </p:val>
                                        </p:tav>
                                      </p:tavLst>
                                    </p:anim>
                                    <p:anim calcmode="lin" valueType="num">
                                      <p:cBhvr>
                                        <p:cTn id="4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6" presetClass="entr" presetSubtype="16" fill="hold" grpId="0" nodeType="click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circle(in)">
                                      <p:cBhvr>
                                        <p:cTn id="46" dur="2000"/>
                                        <p:tgtEl>
                                          <p:spTgt spid="18"/>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grpId="0" nodeType="click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wipe(down)">
                                      <p:cBhvr>
                                        <p:cTn id="51" dur="500"/>
                                        <p:tgtEl>
                                          <p:spTgt spid="20"/>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wipe(down)">
                                      <p:cBhvr>
                                        <p:cTn id="54" dur="500"/>
                                        <p:tgtEl>
                                          <p:spTgt spid="21"/>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fade">
                                      <p:cBhvr>
                                        <p:cTn id="5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 grpId="0"/>
      <p:bldP spid="18" grpId="0"/>
      <p:bldP spid="20" grpId="0" animBg="1"/>
      <p:bldP spid="21" grpId="0" animBg="1"/>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C39AC3-AB2A-4898-9182-EFD25FBEAA99}"/>
              </a:ext>
            </a:extLst>
          </p:cNvPr>
          <p:cNvSpPr>
            <a:spLocks noGrp="1"/>
          </p:cNvSpPr>
          <p:nvPr>
            <p:ph type="title"/>
          </p:nvPr>
        </p:nvSpPr>
        <p:spPr/>
        <p:txBody>
          <a:bodyPr>
            <a:normAutofit/>
          </a:bodyPr>
          <a:lstStyle/>
          <a:p>
            <a:r>
              <a:rPr lang="zh-CN" altLang="en-US" sz="2400" dirty="0"/>
              <a:t>增加小尺度</a:t>
            </a:r>
            <a:r>
              <a:rPr lang="en-US" altLang="zh-CN" sz="2400" dirty="0"/>
              <a:t>anchor</a:t>
            </a:r>
            <a:endParaRPr lang="zh-CN" altLang="en-US" sz="2400" dirty="0"/>
          </a:p>
        </p:txBody>
      </p:sp>
      <p:pic>
        <p:nvPicPr>
          <p:cNvPr id="3" name="图片 2">
            <a:extLst>
              <a:ext uri="{FF2B5EF4-FFF2-40B4-BE49-F238E27FC236}">
                <a16:creationId xmlns:a16="http://schemas.microsoft.com/office/drawing/2014/main" id="{13D92721-1787-4D15-9523-7EB417AA7DDF}"/>
              </a:ext>
            </a:extLst>
          </p:cNvPr>
          <p:cNvPicPr>
            <a:picLocks noChangeAspect="1"/>
          </p:cNvPicPr>
          <p:nvPr/>
        </p:nvPicPr>
        <p:blipFill>
          <a:blip r:embed="rId2"/>
          <a:stretch>
            <a:fillRect/>
          </a:stretch>
        </p:blipFill>
        <p:spPr>
          <a:xfrm>
            <a:off x="953667" y="1048658"/>
            <a:ext cx="5123283" cy="419824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5" name="图片 4">
            <a:extLst>
              <a:ext uri="{FF2B5EF4-FFF2-40B4-BE49-F238E27FC236}">
                <a16:creationId xmlns:a16="http://schemas.microsoft.com/office/drawing/2014/main" id="{35B90871-618A-4061-8B43-60513BE82A7E}"/>
              </a:ext>
            </a:extLst>
          </p:cNvPr>
          <p:cNvPicPr>
            <a:picLocks noChangeAspect="1"/>
          </p:cNvPicPr>
          <p:nvPr/>
        </p:nvPicPr>
        <p:blipFill>
          <a:blip r:embed="rId3"/>
          <a:stretch>
            <a:fillRect/>
          </a:stretch>
        </p:blipFill>
        <p:spPr>
          <a:xfrm>
            <a:off x="6300437" y="1048658"/>
            <a:ext cx="5205903" cy="309569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6" name="文本框 5">
            <a:extLst>
              <a:ext uri="{FF2B5EF4-FFF2-40B4-BE49-F238E27FC236}">
                <a16:creationId xmlns:a16="http://schemas.microsoft.com/office/drawing/2014/main" id="{5B47C62D-B6CF-4894-97A6-5319579AE1DE}"/>
              </a:ext>
            </a:extLst>
          </p:cNvPr>
          <p:cNvSpPr txBox="1"/>
          <p:nvPr/>
        </p:nvSpPr>
        <p:spPr>
          <a:xfrm>
            <a:off x="857250" y="5293453"/>
            <a:ext cx="10081994" cy="1200329"/>
          </a:xfrm>
          <a:prstGeom prst="rect">
            <a:avLst/>
          </a:prstGeom>
          <a:noFill/>
        </p:spPr>
        <p:txBody>
          <a:bodyPr wrap="square" rtlCol="0">
            <a:spAutoFit/>
          </a:bodyPr>
          <a:lstStyle/>
          <a:p>
            <a:r>
              <a:rPr lang="zh-CN" altLang="en-US" dirty="0">
                <a:latin typeface="思源黑体 CN Light"/>
              </a:rPr>
              <a:t>上面的</a:t>
            </a:r>
            <a:r>
              <a:rPr lang="zh-CN" altLang="en-US" dirty="0">
                <a:latin typeface="思源黑体 CN Light"/>
                <a:cs typeface="Times New Roman" panose="02020603050405020304" pitchFamily="18" charset="0"/>
              </a:rPr>
              <a:t>两幅图都是与</a:t>
            </a:r>
            <a:r>
              <a:rPr lang="en-US" altLang="zh-CN" dirty="0">
                <a:latin typeface="思源黑体 CN Light"/>
                <a:cs typeface="Times New Roman" panose="02020603050405020304" pitchFamily="18" charset="0"/>
              </a:rPr>
              <a:t>RPN</a:t>
            </a:r>
            <a:r>
              <a:rPr lang="zh-CN" altLang="en-US" dirty="0">
                <a:latin typeface="思源黑体 CN Light"/>
                <a:cs typeface="Times New Roman" panose="02020603050405020304" pitchFamily="18" charset="0"/>
              </a:rPr>
              <a:t>网络有关。左边的图介绍了</a:t>
            </a:r>
            <a:r>
              <a:rPr lang="en-US" altLang="zh-CN" dirty="0">
                <a:latin typeface="思源黑体 CN Light"/>
                <a:cs typeface="Times New Roman" panose="02020603050405020304" pitchFamily="18" charset="0"/>
              </a:rPr>
              <a:t>RPN</a:t>
            </a:r>
            <a:r>
              <a:rPr lang="zh-CN" altLang="en-US" dirty="0">
                <a:latin typeface="思源黑体 CN Light"/>
                <a:cs typeface="Times New Roman" panose="02020603050405020304" pitchFamily="18" charset="0"/>
              </a:rPr>
              <a:t>在整个网络中的作用，右边则展示了</a:t>
            </a:r>
            <a:r>
              <a:rPr lang="en-US" altLang="zh-CN" dirty="0">
                <a:latin typeface="思源黑体 CN Light"/>
                <a:cs typeface="Times New Roman" panose="02020603050405020304" pitchFamily="18" charset="0"/>
              </a:rPr>
              <a:t>RPN</a:t>
            </a:r>
            <a:r>
              <a:rPr lang="zh-CN" altLang="en-US" dirty="0">
                <a:latin typeface="思源黑体 CN Light"/>
                <a:cs typeface="Times New Roman" panose="02020603050405020304" pitchFamily="18" charset="0"/>
              </a:rPr>
              <a:t>的头部的作用。当图片进入到</a:t>
            </a:r>
            <a:r>
              <a:rPr lang="en-US" altLang="zh-CN" dirty="0">
                <a:latin typeface="思源黑体 CN Light"/>
                <a:cs typeface="Times New Roman" panose="02020603050405020304" pitchFamily="18" charset="0"/>
              </a:rPr>
              <a:t>RPN</a:t>
            </a:r>
            <a:r>
              <a:rPr lang="zh-CN" altLang="en-US" dirty="0">
                <a:latin typeface="思源黑体 CN Light"/>
                <a:cs typeface="Times New Roman" panose="02020603050405020304" pitchFamily="18" charset="0"/>
              </a:rPr>
              <a:t>网络中后，将会生成</a:t>
            </a:r>
            <a:r>
              <a:rPr lang="en-US" altLang="zh-CN" dirty="0">
                <a:latin typeface="思源黑体 CN Light"/>
                <a:cs typeface="Times New Roman" panose="02020603050405020304" pitchFamily="18" charset="0"/>
              </a:rPr>
              <a:t>anchor box</a:t>
            </a:r>
            <a:r>
              <a:rPr lang="zh-CN" altLang="en-US" dirty="0">
                <a:latin typeface="思源黑体 CN Light"/>
                <a:cs typeface="Times New Roman" panose="02020603050405020304" pitchFamily="18" charset="0"/>
              </a:rPr>
              <a:t>。而</a:t>
            </a:r>
            <a:r>
              <a:rPr lang="en-US" altLang="zh-CN" dirty="0">
                <a:latin typeface="思源黑体 CN Light"/>
                <a:cs typeface="Times New Roman" panose="02020603050405020304" pitchFamily="18" charset="0"/>
              </a:rPr>
              <a:t>anchor box</a:t>
            </a:r>
            <a:r>
              <a:rPr lang="zh-CN" altLang="en-US" dirty="0">
                <a:latin typeface="思源黑体 CN Light"/>
                <a:cs typeface="Times New Roman" panose="02020603050405020304" pitchFamily="18" charset="0"/>
              </a:rPr>
              <a:t>控制了回归框的大小，当检测物体是大物体或者小物体时，就需要调整</a:t>
            </a:r>
            <a:r>
              <a:rPr lang="en-US" altLang="zh-CN" dirty="0">
                <a:latin typeface="思源黑体 CN Light"/>
                <a:cs typeface="Times New Roman" panose="02020603050405020304" pitchFamily="18" charset="0"/>
              </a:rPr>
              <a:t>anchor box</a:t>
            </a:r>
            <a:r>
              <a:rPr lang="zh-CN" altLang="en-US" dirty="0">
                <a:latin typeface="思源黑体 CN Light"/>
                <a:cs typeface="Times New Roman" panose="02020603050405020304" pitchFamily="18" charset="0"/>
              </a:rPr>
              <a:t>的大小。我们扩展了</a:t>
            </a:r>
            <a:r>
              <a:rPr lang="en-US" altLang="zh-CN" dirty="0">
                <a:latin typeface="思源黑体 CN Light"/>
                <a:cs typeface="Times New Roman" panose="02020603050405020304" pitchFamily="18" charset="0"/>
              </a:rPr>
              <a:t>anchor box</a:t>
            </a:r>
            <a:r>
              <a:rPr lang="zh-CN" altLang="en-US" dirty="0">
                <a:latin typeface="思源黑体 CN Light"/>
                <a:cs typeface="Times New Roman" panose="02020603050405020304" pitchFamily="18" charset="0"/>
              </a:rPr>
              <a:t>的尺寸，从原来的</a:t>
            </a:r>
            <a:r>
              <a:rPr lang="en-US" altLang="zh-CN" dirty="0">
                <a:latin typeface="思源黑体 CN Light"/>
                <a:cs typeface="Times New Roman" panose="02020603050405020304" pitchFamily="18" charset="0"/>
              </a:rPr>
              <a:t>8,16,32</a:t>
            </a:r>
            <a:r>
              <a:rPr lang="zh-CN" altLang="en-US" dirty="0">
                <a:latin typeface="思源黑体 CN Light"/>
                <a:cs typeface="Times New Roman" panose="02020603050405020304" pitchFamily="18" charset="0"/>
              </a:rPr>
              <a:t>扩展为</a:t>
            </a:r>
            <a:r>
              <a:rPr lang="en-US" altLang="zh-CN" dirty="0">
                <a:latin typeface="思源黑体 CN Light"/>
                <a:cs typeface="Times New Roman" panose="02020603050405020304" pitchFamily="18" charset="0"/>
              </a:rPr>
              <a:t>2,4,8,16,32</a:t>
            </a:r>
            <a:r>
              <a:rPr lang="zh-CN" altLang="en-US" dirty="0">
                <a:latin typeface="思源黑体 CN Light"/>
                <a:cs typeface="Times New Roman" panose="02020603050405020304" pitchFamily="18" charset="0"/>
              </a:rPr>
              <a:t>。</a:t>
            </a:r>
            <a:endParaRPr lang="zh-CN" altLang="en-US" dirty="0">
              <a:latin typeface="思源黑体 CN Light"/>
            </a:endParaRPr>
          </a:p>
        </p:txBody>
      </p:sp>
    </p:spTree>
    <p:extLst>
      <p:ext uri="{BB962C8B-B14F-4D97-AF65-F5344CB8AC3E}">
        <p14:creationId xmlns:p14="http://schemas.microsoft.com/office/powerpoint/2010/main" val="2416027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arn(inVertical)">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circle(in)">
                                      <p:cBhvr>
                                        <p:cTn id="19"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310743" y="1070879"/>
            <a:ext cx="3570514" cy="4508927"/>
          </a:xfrm>
          <a:prstGeom prst="rect">
            <a:avLst/>
          </a:prstGeom>
          <a:noFill/>
        </p:spPr>
        <p:txBody>
          <a:bodyPr wrap="square" rtlCol="0">
            <a:spAutoFit/>
          </a:bodyPr>
          <a:lstStyle/>
          <a:p>
            <a:pPr algn="ctr"/>
            <a:r>
              <a:rPr lang="en-US" altLang="zh-CN" sz="28700" dirty="0">
                <a:solidFill>
                  <a:schemeClr val="tx1">
                    <a:lumMod val="85000"/>
                    <a:lumOff val="15000"/>
                  </a:schemeClr>
                </a:solidFill>
                <a:latin typeface="思源黑体 CN Heavy" panose="020B0A00000000000000" pitchFamily="34" charset="-122"/>
                <a:ea typeface="思源黑体 CN Heavy" panose="020B0A00000000000000" pitchFamily="34" charset="-122"/>
                <a:cs typeface="+mn-ea"/>
                <a:sym typeface="+mn-lt"/>
              </a:rPr>
              <a:t>C</a:t>
            </a:r>
            <a:endParaRPr lang="zh-CN" altLang="en-US" sz="28700" dirty="0">
              <a:solidFill>
                <a:schemeClr val="tx1">
                  <a:lumMod val="85000"/>
                  <a:lumOff val="15000"/>
                </a:schemeClr>
              </a:solidFill>
              <a:latin typeface="思源黑体 CN Heavy" panose="020B0A00000000000000" pitchFamily="34" charset="-122"/>
              <a:ea typeface="思源黑体 CN Heavy" panose="020B0A00000000000000" pitchFamily="34" charset="-122"/>
              <a:cs typeface="+mn-ea"/>
              <a:sym typeface="+mn-lt"/>
            </a:endParaRPr>
          </a:p>
        </p:txBody>
      </p:sp>
      <p:sp>
        <p:nvSpPr>
          <p:cNvPr id="3" name="文本框 2"/>
          <p:cNvSpPr txBox="1"/>
          <p:nvPr/>
        </p:nvSpPr>
        <p:spPr>
          <a:xfrm>
            <a:off x="4497923" y="3002178"/>
            <a:ext cx="3196155" cy="646331"/>
          </a:xfrm>
          <a:prstGeom prst="rect">
            <a:avLst/>
          </a:prstGeom>
          <a:solidFill>
            <a:srgbClr val="EFEFEF"/>
          </a:solidFill>
        </p:spPr>
        <p:txBody>
          <a:bodyPr vert="horz" wrap="square" rtlCol="0">
            <a:spAutoFit/>
          </a:bodyPr>
          <a:lstStyle/>
          <a:p>
            <a:pPr algn="ctr"/>
            <a:r>
              <a:rPr lang="zh-CN" altLang="en-US" sz="3600" dirty="0">
                <a:solidFill>
                  <a:schemeClr val="tx1">
                    <a:lumMod val="85000"/>
                    <a:lumOff val="15000"/>
                  </a:schemeClr>
                </a:solidFill>
                <a:latin typeface="微软雅黑" panose="020B0503020204020204" pitchFamily="34" charset="-122"/>
                <a:ea typeface="微软雅黑" panose="020B0503020204020204" pitchFamily="34" charset="-122"/>
              </a:rPr>
              <a:t>系统测试</a:t>
            </a:r>
          </a:p>
        </p:txBody>
      </p:sp>
    </p:spTree>
    <p:extLst>
      <p:ext uri="{BB962C8B-B14F-4D97-AF65-F5344CB8AC3E}">
        <p14:creationId xmlns:p14="http://schemas.microsoft.com/office/powerpoint/2010/main" val="68568926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accel="60000" fill="hold" grpId="0" nodeType="afterEffect" p14:presetBounceEnd="56000">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14:bounceEnd="56000">
                                          <p:cBhvr additive="base">
                                            <p:cTn id="13" dur="1000" fill="hold"/>
                                            <p:tgtEl>
                                              <p:spTgt spid="3"/>
                                            </p:tgtEl>
                                            <p:attrNameLst>
                                              <p:attrName>ppt_x</p:attrName>
                                            </p:attrNameLst>
                                          </p:cBhvr>
                                          <p:tavLst>
                                            <p:tav tm="0">
                                              <p:val>
                                                <p:strVal val="1+#ppt_w/2"/>
                                              </p:val>
                                            </p:tav>
                                            <p:tav tm="100000">
                                              <p:val>
                                                <p:strVal val="#ppt_x"/>
                                              </p:val>
                                            </p:tav>
                                          </p:tavLst>
                                        </p:anim>
                                        <p:anim calcmode="lin" valueType="num" p14:bounceEnd="56000">
                                          <p:cBhvr additive="base">
                                            <p:cTn id="14"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accel="6000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1000" fill="hold"/>
                                            <p:tgtEl>
                                              <p:spTgt spid="3"/>
                                            </p:tgtEl>
                                            <p:attrNameLst>
                                              <p:attrName>ppt_x</p:attrName>
                                            </p:attrNameLst>
                                          </p:cBhvr>
                                          <p:tavLst>
                                            <p:tav tm="0">
                                              <p:val>
                                                <p:strVal val="1+#ppt_w/2"/>
                                              </p:val>
                                            </p:tav>
                                            <p:tav tm="100000">
                                              <p:val>
                                                <p:strVal val="#ppt_x"/>
                                              </p:val>
                                            </p:tav>
                                          </p:tavLst>
                                        </p:anim>
                                        <p:anim calcmode="lin" valueType="num">
                                          <p:cBhvr additive="base">
                                            <p:cTn id="14"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330650" y="3450070"/>
            <a:ext cx="4795309" cy="295145"/>
          </a:xfrm>
          <a:prstGeom prst="rect">
            <a:avLst/>
          </a:prstGeom>
          <a:noFill/>
        </p:spPr>
        <p:txBody>
          <a:bodyPr wrap="square" rtlCol="0">
            <a:spAutoFit/>
          </a:bodyPr>
          <a:lstStyle/>
          <a:p>
            <a:pPr>
              <a:lnSpc>
                <a:spcPct val="120000"/>
              </a:lnSpc>
              <a:spcBef>
                <a:spcPct val="0"/>
              </a:spcBef>
              <a:buNone/>
            </a:pP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左侧即为系统展示界面，点击</a:t>
            </a: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开始识别</a:t>
            </a: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之后开始识别上传的图片</a:t>
            </a:r>
            <a:endParaRPr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5" name="TextBox 76"/>
          <p:cNvSpPr txBox="1"/>
          <p:nvPr/>
        </p:nvSpPr>
        <p:spPr>
          <a:xfrm>
            <a:off x="7916941" y="1785192"/>
            <a:ext cx="5484358" cy="1015663"/>
          </a:xfrm>
          <a:prstGeom prst="rect">
            <a:avLst/>
          </a:prstGeom>
          <a:noFill/>
        </p:spPr>
        <p:txBody>
          <a:bodyPr wrap="square" rtlCol="0">
            <a:spAutoFit/>
          </a:bodyPr>
          <a:lstStyle/>
          <a:p>
            <a:r>
              <a:rPr lang="zh-CN" altLang="en-US" sz="6000" b="1"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rPr>
              <a:t>系统界面</a:t>
            </a:r>
            <a:endParaRPr lang="en-US" altLang="zh-CN" sz="6000" b="1"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endParaRPr>
          </a:p>
        </p:txBody>
      </p:sp>
      <p:sp>
        <p:nvSpPr>
          <p:cNvPr id="10" name="文本框 9"/>
          <p:cNvSpPr txBox="1"/>
          <p:nvPr/>
        </p:nvSpPr>
        <p:spPr>
          <a:xfrm>
            <a:off x="7330650" y="4238126"/>
            <a:ext cx="4795309" cy="295145"/>
          </a:xfrm>
          <a:prstGeom prst="rect">
            <a:avLst/>
          </a:prstGeom>
          <a:noFill/>
        </p:spPr>
        <p:txBody>
          <a:bodyPr wrap="square" rtlCol="0">
            <a:spAutoFit/>
          </a:bodyPr>
          <a:lstStyle/>
          <a:p>
            <a:pPr>
              <a:lnSpc>
                <a:spcPct val="120000"/>
              </a:lnSpc>
              <a:spcBef>
                <a:spcPct val="0"/>
              </a:spcBef>
              <a:buNone/>
            </a:pP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点击</a:t>
            </a: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检测结果</a:t>
            </a: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后，将会跳转到结果展示界面，逐张展示检测结果</a:t>
            </a:r>
            <a:endParaRPr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pic>
        <p:nvPicPr>
          <p:cNvPr id="8" name="图片 7"/>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04011" y="1135976"/>
            <a:ext cx="8218154" cy="5311819"/>
          </a:xfrm>
          <a:prstGeom prst="rect">
            <a:avLst/>
          </a:prstGeom>
        </p:spPr>
      </p:pic>
      <p:sp>
        <p:nvSpPr>
          <p:cNvPr id="2" name="标题 1"/>
          <p:cNvSpPr>
            <a:spLocks noGrp="1"/>
          </p:cNvSpPr>
          <p:nvPr>
            <p:ph type="title"/>
          </p:nvPr>
        </p:nvSpPr>
        <p:spPr/>
        <p:txBody>
          <a:bodyPr>
            <a:normAutofit/>
          </a:bodyPr>
          <a:lstStyle/>
          <a:p>
            <a:r>
              <a:rPr lang="zh-CN" altLang="en-US" sz="2400" dirty="0"/>
              <a:t>系统测试</a:t>
            </a:r>
          </a:p>
        </p:txBody>
      </p:sp>
      <p:pic>
        <p:nvPicPr>
          <p:cNvPr id="6" name="图片 5">
            <a:extLst>
              <a:ext uri="{FF2B5EF4-FFF2-40B4-BE49-F238E27FC236}">
                <a16:creationId xmlns:a16="http://schemas.microsoft.com/office/drawing/2014/main" id="{D77223A2-8E7A-4F58-B0DE-45F39F57350E}"/>
              </a:ext>
            </a:extLst>
          </p:cNvPr>
          <p:cNvPicPr>
            <a:picLocks noChangeAspect="1"/>
          </p:cNvPicPr>
          <p:nvPr/>
        </p:nvPicPr>
        <p:blipFill>
          <a:blip r:embed="rId4"/>
          <a:stretch>
            <a:fillRect/>
          </a:stretch>
        </p:blipFill>
        <p:spPr>
          <a:xfrm>
            <a:off x="939276" y="1981216"/>
            <a:ext cx="5834378" cy="3621338"/>
          </a:xfrm>
          <a:prstGeom prst="rect">
            <a:avLst/>
          </a:prstGeom>
        </p:spPr>
      </p:pic>
    </p:spTree>
    <p:extLst>
      <p:ext uri="{BB962C8B-B14F-4D97-AF65-F5344CB8AC3E}">
        <p14:creationId xmlns:p14="http://schemas.microsoft.com/office/powerpoint/2010/main" val="29584069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330650" y="3450070"/>
            <a:ext cx="4795309" cy="516745"/>
          </a:xfrm>
          <a:prstGeom prst="rect">
            <a:avLst/>
          </a:prstGeom>
          <a:noFill/>
        </p:spPr>
        <p:txBody>
          <a:bodyPr wrap="square" rtlCol="0">
            <a:spAutoFit/>
          </a:bodyPr>
          <a:lstStyle/>
          <a:p>
            <a:pPr>
              <a:lnSpc>
                <a:spcPct val="120000"/>
              </a:lnSpc>
              <a:spcBef>
                <a:spcPct val="0"/>
              </a:spcBef>
            </a:pPr>
            <a:r>
              <a:rPr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rPr>
              <a:t>框的左上角第一个数字为</a:t>
            </a:r>
            <a:r>
              <a:rPr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rPr>
              <a:t>”</a:t>
            </a:r>
            <a:r>
              <a:rPr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rPr>
              <a:t>瑕疵类别</a:t>
            </a:r>
            <a:r>
              <a:rPr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rPr>
              <a:t>”,</a:t>
            </a:r>
            <a:r>
              <a:rPr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rPr>
              <a:t>第二个小数为</a:t>
            </a:r>
            <a:r>
              <a:rPr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rPr>
              <a:t>”</a:t>
            </a:r>
            <a:r>
              <a:rPr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rPr>
              <a:t>置信度</a:t>
            </a:r>
            <a:r>
              <a:rPr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rPr>
              <a:t>”</a:t>
            </a:r>
          </a:p>
          <a:p>
            <a:pPr>
              <a:lnSpc>
                <a:spcPct val="120000"/>
              </a:lnSpc>
              <a:spcBef>
                <a:spcPct val="0"/>
              </a:spcBef>
              <a:buNone/>
            </a:pPr>
            <a:endParaRPr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5" name="TextBox 76"/>
          <p:cNvSpPr txBox="1"/>
          <p:nvPr/>
        </p:nvSpPr>
        <p:spPr>
          <a:xfrm>
            <a:off x="7327872" y="1785192"/>
            <a:ext cx="5484358" cy="1015663"/>
          </a:xfrm>
          <a:prstGeom prst="rect">
            <a:avLst/>
          </a:prstGeom>
          <a:noFill/>
        </p:spPr>
        <p:txBody>
          <a:bodyPr wrap="square" rtlCol="0">
            <a:spAutoFit/>
          </a:bodyPr>
          <a:lstStyle/>
          <a:p>
            <a:r>
              <a:rPr lang="zh-CN" altLang="en-US" sz="6000" b="1"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rPr>
              <a:t>检测结果界面</a:t>
            </a:r>
            <a:endParaRPr lang="en-US" altLang="zh-CN" sz="6000" b="1"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endParaRPr>
          </a:p>
        </p:txBody>
      </p:sp>
      <p:sp>
        <p:nvSpPr>
          <p:cNvPr id="10" name="文本框 9"/>
          <p:cNvSpPr txBox="1"/>
          <p:nvPr/>
        </p:nvSpPr>
        <p:spPr>
          <a:xfrm>
            <a:off x="7239210" y="4216991"/>
            <a:ext cx="4795309" cy="295145"/>
          </a:xfrm>
          <a:prstGeom prst="rect">
            <a:avLst/>
          </a:prstGeom>
          <a:noFill/>
        </p:spPr>
        <p:txBody>
          <a:bodyPr wrap="square" rtlCol="0">
            <a:spAutoFit/>
          </a:bodyPr>
          <a:lstStyle/>
          <a:p>
            <a:pPr>
              <a:lnSpc>
                <a:spcPct val="120000"/>
              </a:lnSpc>
              <a:spcBef>
                <a:spcPct val="0"/>
              </a:spcBef>
              <a:buNone/>
            </a:pP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自动切换</a:t>
            </a: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和</a:t>
            </a: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取消自动切换</a:t>
            </a: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实现自动浏览和手动浏览模式切换</a:t>
            </a:r>
            <a:endParaRPr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pic>
        <p:nvPicPr>
          <p:cNvPr id="8" name="图片 7"/>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04011" y="1135976"/>
            <a:ext cx="8218154" cy="5311819"/>
          </a:xfrm>
          <a:prstGeom prst="rect">
            <a:avLst/>
          </a:prstGeom>
        </p:spPr>
      </p:pic>
      <p:sp>
        <p:nvSpPr>
          <p:cNvPr id="2" name="标题 1"/>
          <p:cNvSpPr>
            <a:spLocks noGrp="1"/>
          </p:cNvSpPr>
          <p:nvPr>
            <p:ph type="title"/>
          </p:nvPr>
        </p:nvSpPr>
        <p:spPr/>
        <p:txBody>
          <a:bodyPr>
            <a:normAutofit/>
          </a:bodyPr>
          <a:lstStyle/>
          <a:p>
            <a:r>
              <a:rPr lang="zh-CN" altLang="en-US" sz="2400" dirty="0"/>
              <a:t>系统测试</a:t>
            </a:r>
          </a:p>
        </p:txBody>
      </p:sp>
      <p:pic>
        <p:nvPicPr>
          <p:cNvPr id="6" name="图片 5">
            <a:extLst>
              <a:ext uri="{FF2B5EF4-FFF2-40B4-BE49-F238E27FC236}">
                <a16:creationId xmlns:a16="http://schemas.microsoft.com/office/drawing/2014/main" id="{2A6F8C44-C981-419D-B536-6CFBE88CD6E6}"/>
              </a:ext>
            </a:extLst>
          </p:cNvPr>
          <p:cNvPicPr>
            <a:picLocks noChangeAspect="1"/>
          </p:cNvPicPr>
          <p:nvPr/>
        </p:nvPicPr>
        <p:blipFill>
          <a:blip r:embed="rId4"/>
          <a:stretch>
            <a:fillRect/>
          </a:stretch>
        </p:blipFill>
        <p:spPr>
          <a:xfrm>
            <a:off x="926571" y="1960724"/>
            <a:ext cx="5834635" cy="3622196"/>
          </a:xfrm>
          <a:prstGeom prst="rect">
            <a:avLst/>
          </a:prstGeom>
        </p:spPr>
      </p:pic>
      <p:pic>
        <p:nvPicPr>
          <p:cNvPr id="9" name="图片 8">
            <a:extLst>
              <a:ext uri="{FF2B5EF4-FFF2-40B4-BE49-F238E27FC236}">
                <a16:creationId xmlns:a16="http://schemas.microsoft.com/office/drawing/2014/main" id="{16DA3BDD-246A-4F97-938C-C01F76ADF88D}"/>
              </a:ext>
            </a:extLst>
          </p:cNvPr>
          <p:cNvPicPr>
            <a:picLocks noChangeAspect="1"/>
          </p:cNvPicPr>
          <p:nvPr/>
        </p:nvPicPr>
        <p:blipFill>
          <a:blip r:embed="rId5"/>
          <a:stretch>
            <a:fillRect/>
          </a:stretch>
        </p:blipFill>
        <p:spPr>
          <a:xfrm>
            <a:off x="1489992" y="2631440"/>
            <a:ext cx="4830148" cy="2748280"/>
          </a:xfrm>
          <a:prstGeom prst="rect">
            <a:avLst/>
          </a:prstGeom>
        </p:spPr>
      </p:pic>
      <p:sp>
        <p:nvSpPr>
          <p:cNvPr id="11" name="文本框 10">
            <a:extLst>
              <a:ext uri="{FF2B5EF4-FFF2-40B4-BE49-F238E27FC236}">
                <a16:creationId xmlns:a16="http://schemas.microsoft.com/office/drawing/2014/main" id="{98998124-B89F-4656-819A-F426BE892847}"/>
              </a:ext>
            </a:extLst>
          </p:cNvPr>
          <p:cNvSpPr txBox="1"/>
          <p:nvPr/>
        </p:nvSpPr>
        <p:spPr>
          <a:xfrm>
            <a:off x="7330650" y="4994072"/>
            <a:ext cx="4795309" cy="295145"/>
          </a:xfrm>
          <a:prstGeom prst="rect">
            <a:avLst/>
          </a:prstGeom>
          <a:noFill/>
        </p:spPr>
        <p:txBody>
          <a:bodyPr wrap="square" rtlCol="0">
            <a:spAutoFit/>
          </a:bodyPr>
          <a:lstStyle/>
          <a:p>
            <a:pPr>
              <a:lnSpc>
                <a:spcPct val="120000"/>
              </a:lnSpc>
              <a:spcBef>
                <a:spcPct val="0"/>
              </a:spcBef>
              <a:buNone/>
            </a:pP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左上角</a:t>
            </a: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上一页</a:t>
            </a: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下一页</a:t>
            </a: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按钮</a:t>
            </a:r>
            <a:r>
              <a:rPr kumimoji="1"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r>
              <a:rPr kumimoji="1"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rPr>
              <a:t>实现检测结果的逐一浏览功能</a:t>
            </a:r>
            <a:r>
              <a:rPr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rPr>
              <a:t>框</a:t>
            </a:r>
            <a:endParaRPr lang="en-US" altLang="zh-CN" sz="12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Tree>
    <p:extLst>
      <p:ext uri="{BB962C8B-B14F-4D97-AF65-F5344CB8AC3E}">
        <p14:creationId xmlns:p14="http://schemas.microsoft.com/office/powerpoint/2010/main" val="181432877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ppt_x"/>
                                          </p:val>
                                        </p:tav>
                                        <p:tav tm="100000">
                                          <p:val>
                                            <p:strVal val="#ppt_x"/>
                                          </p:val>
                                        </p:tav>
                                      </p:tavLst>
                                    </p:anim>
                                    <p:anim calcmode="lin" valueType="num">
                                      <p:cBhvr additive="base">
                                        <p:cTn id="2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0"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2400" dirty="0"/>
              <a:t>系统测试</a:t>
            </a:r>
          </a:p>
        </p:txBody>
      </p:sp>
      <p:pic>
        <p:nvPicPr>
          <p:cNvPr id="3" name="图片 2">
            <a:extLst>
              <a:ext uri="{FF2B5EF4-FFF2-40B4-BE49-F238E27FC236}">
                <a16:creationId xmlns:a16="http://schemas.microsoft.com/office/drawing/2014/main" id="{25D8DC3E-1D0E-4B5C-8872-0ACFD73DCDD6}"/>
              </a:ext>
            </a:extLst>
          </p:cNvPr>
          <p:cNvPicPr>
            <a:picLocks noChangeAspect="1"/>
          </p:cNvPicPr>
          <p:nvPr/>
        </p:nvPicPr>
        <p:blipFill>
          <a:blip r:embed="rId3"/>
          <a:stretch>
            <a:fillRect/>
          </a:stretch>
        </p:blipFill>
        <p:spPr>
          <a:xfrm>
            <a:off x="1265747" y="1093044"/>
            <a:ext cx="4395597" cy="244470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图片 4">
            <a:extLst>
              <a:ext uri="{FF2B5EF4-FFF2-40B4-BE49-F238E27FC236}">
                <a16:creationId xmlns:a16="http://schemas.microsoft.com/office/drawing/2014/main" id="{B0FDEA33-4CA2-4078-B0FA-D87FD646C089}"/>
              </a:ext>
            </a:extLst>
          </p:cNvPr>
          <p:cNvPicPr>
            <a:picLocks noChangeAspect="1"/>
          </p:cNvPicPr>
          <p:nvPr/>
        </p:nvPicPr>
        <p:blipFill>
          <a:blip r:embed="rId4"/>
          <a:stretch>
            <a:fillRect/>
          </a:stretch>
        </p:blipFill>
        <p:spPr>
          <a:xfrm>
            <a:off x="1305374" y="3981603"/>
            <a:ext cx="4316342" cy="23288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图片 5">
            <a:extLst>
              <a:ext uri="{FF2B5EF4-FFF2-40B4-BE49-F238E27FC236}">
                <a16:creationId xmlns:a16="http://schemas.microsoft.com/office/drawing/2014/main" id="{D2AA9B73-9500-4A36-B058-72B5FEA44672}"/>
              </a:ext>
            </a:extLst>
          </p:cNvPr>
          <p:cNvPicPr>
            <a:picLocks noChangeAspect="1"/>
          </p:cNvPicPr>
          <p:nvPr/>
        </p:nvPicPr>
        <p:blipFill>
          <a:blip r:embed="rId5"/>
          <a:stretch>
            <a:fillRect/>
          </a:stretch>
        </p:blipFill>
        <p:spPr>
          <a:xfrm>
            <a:off x="6096000" y="3981603"/>
            <a:ext cx="4419983" cy="23288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图片 7">
            <a:extLst>
              <a:ext uri="{FF2B5EF4-FFF2-40B4-BE49-F238E27FC236}">
                <a16:creationId xmlns:a16="http://schemas.microsoft.com/office/drawing/2014/main" id="{598D877B-1683-4112-A2DE-569FBE57C6AE}"/>
              </a:ext>
            </a:extLst>
          </p:cNvPr>
          <p:cNvPicPr>
            <a:picLocks noChangeAspect="1"/>
          </p:cNvPicPr>
          <p:nvPr/>
        </p:nvPicPr>
        <p:blipFill>
          <a:blip r:embed="rId6"/>
          <a:stretch>
            <a:fillRect/>
          </a:stretch>
        </p:blipFill>
        <p:spPr>
          <a:xfrm>
            <a:off x="6076949" y="1054403"/>
            <a:ext cx="4419983" cy="25219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矩形 8">
            <a:extLst>
              <a:ext uri="{FF2B5EF4-FFF2-40B4-BE49-F238E27FC236}">
                <a16:creationId xmlns:a16="http://schemas.microsoft.com/office/drawing/2014/main" id="{B9F0FA9C-D2B8-451D-B15D-088DED0507C9}"/>
              </a:ext>
            </a:extLst>
          </p:cNvPr>
          <p:cNvSpPr/>
          <p:nvPr/>
        </p:nvSpPr>
        <p:spPr>
          <a:xfrm>
            <a:off x="7531957" y="3498740"/>
            <a:ext cx="1628971" cy="336695"/>
          </a:xfrm>
          <a:prstGeom prst="rect">
            <a:avLst/>
          </a:prstGeom>
        </p:spPr>
        <p:txBody>
          <a:bodyPr wrap="none">
            <a:spAutoFit/>
          </a:bodyPr>
          <a:lstStyle/>
          <a:p>
            <a:pPr algn="ctr">
              <a:lnSpc>
                <a:spcPct val="150000"/>
              </a:lnSpc>
              <a:spcAft>
                <a:spcPts val="0"/>
              </a:spcAft>
            </a:pPr>
            <a:r>
              <a:rPr lang="zh-CN" altLang="zh-CN" sz="1200" kern="100" dirty="0">
                <a:latin typeface="微软雅黑" panose="020B0503020204020204" pitchFamily="34" charset="-122"/>
                <a:ea typeface="微软雅黑" panose="020B0503020204020204" pitchFamily="34" charset="-122"/>
                <a:cs typeface="Times New Roman" panose="02020603050405020304" pitchFamily="18" charset="0"/>
              </a:rPr>
              <a:t>图</a:t>
            </a:r>
            <a:r>
              <a:rPr lang="en-US" altLang="zh-CN" sz="1200" kern="100" dirty="0">
                <a:latin typeface="微软雅黑" panose="020B0503020204020204" pitchFamily="34" charset="-122"/>
                <a:ea typeface="微软雅黑" panose="020B0503020204020204" pitchFamily="34" charset="-122"/>
                <a:cs typeface="Times New Roman" panose="02020603050405020304" pitchFamily="18" charset="0"/>
              </a:rPr>
              <a:t> 2  : </a:t>
            </a:r>
            <a:r>
              <a:rPr lang="zh-CN" altLang="en-US" sz="1200" kern="100" dirty="0">
                <a:latin typeface="微软雅黑" panose="020B0503020204020204" pitchFamily="34" charset="-122"/>
                <a:ea typeface="微软雅黑" panose="020B0503020204020204" pitchFamily="34" charset="-122"/>
                <a:cs typeface="Times New Roman" panose="02020603050405020304" pitchFamily="18" charset="0"/>
              </a:rPr>
              <a:t>我们的</a:t>
            </a:r>
            <a:r>
              <a:rPr lang="en-US" altLang="zh-CN" sz="1200" kern="100" dirty="0">
                <a:latin typeface="微软雅黑" panose="020B0503020204020204" pitchFamily="34" charset="-122"/>
                <a:ea typeface="微软雅黑" panose="020B0503020204020204" pitchFamily="34" charset="-122"/>
                <a:cs typeface="Times New Roman" panose="02020603050405020304" pitchFamily="18" charset="0"/>
              </a:rPr>
              <a:t>R-FCN </a:t>
            </a:r>
            <a:endParaRPr lang="zh-CN" altLang="zh-CN" sz="1050" kern="1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3" name="矩形 52">
            <a:extLst>
              <a:ext uri="{FF2B5EF4-FFF2-40B4-BE49-F238E27FC236}">
                <a16:creationId xmlns:a16="http://schemas.microsoft.com/office/drawing/2014/main" id="{1F1154FC-6D8F-4B1E-82E6-26F2E2EA2AEF}"/>
              </a:ext>
            </a:extLst>
          </p:cNvPr>
          <p:cNvSpPr/>
          <p:nvPr/>
        </p:nvSpPr>
        <p:spPr>
          <a:xfrm>
            <a:off x="7554398" y="6310477"/>
            <a:ext cx="1584087" cy="336695"/>
          </a:xfrm>
          <a:prstGeom prst="rect">
            <a:avLst/>
          </a:prstGeom>
        </p:spPr>
        <p:txBody>
          <a:bodyPr wrap="none">
            <a:spAutoFit/>
          </a:bodyPr>
          <a:lstStyle/>
          <a:p>
            <a:pPr algn="ctr">
              <a:lnSpc>
                <a:spcPct val="150000"/>
              </a:lnSpc>
              <a:spcAft>
                <a:spcPts val="0"/>
              </a:spcAft>
            </a:pPr>
            <a:r>
              <a:rPr lang="zh-CN" altLang="zh-CN" sz="1200" kern="100" dirty="0">
                <a:latin typeface="微软雅黑" panose="020B0503020204020204" pitchFamily="34" charset="-122"/>
                <a:ea typeface="微软雅黑" panose="020B0503020204020204" pitchFamily="34" charset="-122"/>
                <a:cs typeface="Times New Roman" panose="02020603050405020304" pitchFamily="18" charset="0"/>
              </a:rPr>
              <a:t>图</a:t>
            </a:r>
            <a:r>
              <a:rPr lang="en-US" altLang="zh-CN" sz="1200" kern="100" dirty="0">
                <a:latin typeface="微软雅黑" panose="020B0503020204020204" pitchFamily="34" charset="-122"/>
                <a:ea typeface="微软雅黑" panose="020B0503020204020204" pitchFamily="34" charset="-122"/>
                <a:cs typeface="Times New Roman" panose="02020603050405020304" pitchFamily="18" charset="0"/>
              </a:rPr>
              <a:t> 4 : </a:t>
            </a:r>
            <a:r>
              <a:rPr lang="zh-CN" altLang="en-US" sz="1200" kern="100" dirty="0">
                <a:latin typeface="微软雅黑" panose="020B0503020204020204" pitchFamily="34" charset="-122"/>
                <a:ea typeface="微软雅黑" panose="020B0503020204020204" pitchFamily="34" charset="-122"/>
                <a:cs typeface="Times New Roman" panose="02020603050405020304" pitchFamily="18" charset="0"/>
              </a:rPr>
              <a:t>我们的</a:t>
            </a:r>
            <a:r>
              <a:rPr lang="en-US" altLang="zh-CN" sz="1200" kern="100" dirty="0">
                <a:latin typeface="微软雅黑" panose="020B0503020204020204" pitchFamily="34" charset="-122"/>
                <a:ea typeface="微软雅黑" panose="020B0503020204020204" pitchFamily="34" charset="-122"/>
                <a:cs typeface="Times New Roman" panose="02020603050405020304" pitchFamily="18" charset="0"/>
              </a:rPr>
              <a:t>R-FCN </a:t>
            </a:r>
            <a:endParaRPr lang="zh-CN" altLang="zh-CN" sz="1050" kern="1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4" name="矩形 53">
            <a:extLst>
              <a:ext uri="{FF2B5EF4-FFF2-40B4-BE49-F238E27FC236}">
                <a16:creationId xmlns:a16="http://schemas.microsoft.com/office/drawing/2014/main" id="{C4D44720-C594-4DDA-9658-5A8C50EE349A}"/>
              </a:ext>
            </a:extLst>
          </p:cNvPr>
          <p:cNvSpPr/>
          <p:nvPr/>
        </p:nvSpPr>
        <p:spPr>
          <a:xfrm>
            <a:off x="2751779" y="3537752"/>
            <a:ext cx="1423531" cy="336695"/>
          </a:xfrm>
          <a:prstGeom prst="rect">
            <a:avLst/>
          </a:prstGeom>
        </p:spPr>
        <p:txBody>
          <a:bodyPr wrap="none">
            <a:spAutoFit/>
          </a:bodyPr>
          <a:lstStyle/>
          <a:p>
            <a:pPr algn="ctr">
              <a:lnSpc>
                <a:spcPct val="150000"/>
              </a:lnSpc>
              <a:spcAft>
                <a:spcPts val="0"/>
              </a:spcAft>
            </a:pPr>
            <a:r>
              <a:rPr lang="zh-CN" altLang="zh-CN" sz="1200" kern="100" dirty="0">
                <a:latin typeface="微软雅黑" panose="020B0503020204020204" pitchFamily="34" charset="-122"/>
                <a:ea typeface="微软雅黑" panose="020B0503020204020204" pitchFamily="34" charset="-122"/>
                <a:cs typeface="Times New Roman" panose="02020603050405020304" pitchFamily="18" charset="0"/>
              </a:rPr>
              <a:t>图</a:t>
            </a:r>
            <a:r>
              <a:rPr lang="en-US" altLang="zh-CN" sz="1200" kern="100" dirty="0">
                <a:latin typeface="微软雅黑" panose="020B0503020204020204" pitchFamily="34" charset="-122"/>
                <a:ea typeface="微软雅黑" panose="020B0503020204020204" pitchFamily="34" charset="-122"/>
                <a:cs typeface="Times New Roman" panose="02020603050405020304" pitchFamily="18" charset="0"/>
              </a:rPr>
              <a:t> 1 : faster </a:t>
            </a:r>
            <a:r>
              <a:rPr lang="en-US" altLang="zh-CN" sz="1200" kern="100" dirty="0" err="1">
                <a:latin typeface="微软雅黑" panose="020B0503020204020204" pitchFamily="34" charset="-122"/>
                <a:ea typeface="微软雅黑" panose="020B0503020204020204" pitchFamily="34" charset="-122"/>
                <a:cs typeface="Times New Roman" panose="02020603050405020304" pitchFamily="18" charset="0"/>
              </a:rPr>
              <a:t>rcnn</a:t>
            </a:r>
            <a:r>
              <a:rPr lang="en-US" altLang="zh-CN" sz="1200" kern="100" dirty="0">
                <a:latin typeface="微软雅黑" panose="020B0503020204020204" pitchFamily="34" charset="-122"/>
                <a:ea typeface="微软雅黑" panose="020B0503020204020204" pitchFamily="34" charset="-122"/>
                <a:cs typeface="Times New Roman" panose="02020603050405020304" pitchFamily="18" charset="0"/>
              </a:rPr>
              <a:t> </a:t>
            </a:r>
            <a:endParaRPr lang="zh-CN" altLang="zh-CN" sz="1050" kern="1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5" name="矩形 54">
            <a:extLst>
              <a:ext uri="{FF2B5EF4-FFF2-40B4-BE49-F238E27FC236}">
                <a16:creationId xmlns:a16="http://schemas.microsoft.com/office/drawing/2014/main" id="{E5C25A7F-162A-4DE1-917C-F8927FE109BA}"/>
              </a:ext>
            </a:extLst>
          </p:cNvPr>
          <p:cNvSpPr/>
          <p:nvPr/>
        </p:nvSpPr>
        <p:spPr>
          <a:xfrm>
            <a:off x="2751781" y="6330661"/>
            <a:ext cx="1423531" cy="336695"/>
          </a:xfrm>
          <a:prstGeom prst="rect">
            <a:avLst/>
          </a:prstGeom>
        </p:spPr>
        <p:txBody>
          <a:bodyPr wrap="none">
            <a:spAutoFit/>
          </a:bodyPr>
          <a:lstStyle/>
          <a:p>
            <a:pPr algn="ctr">
              <a:lnSpc>
                <a:spcPct val="150000"/>
              </a:lnSpc>
              <a:spcAft>
                <a:spcPts val="0"/>
              </a:spcAft>
            </a:pPr>
            <a:r>
              <a:rPr lang="zh-CN" altLang="zh-CN" sz="1200" kern="100" dirty="0">
                <a:latin typeface="微软雅黑" panose="020B0503020204020204" pitchFamily="34" charset="-122"/>
                <a:ea typeface="微软雅黑" panose="020B0503020204020204" pitchFamily="34" charset="-122"/>
                <a:cs typeface="Times New Roman" panose="02020603050405020304" pitchFamily="18" charset="0"/>
              </a:rPr>
              <a:t>图</a:t>
            </a:r>
            <a:r>
              <a:rPr lang="en-US" altLang="zh-CN" sz="1200" kern="100" dirty="0">
                <a:latin typeface="微软雅黑" panose="020B0503020204020204" pitchFamily="34" charset="-122"/>
                <a:ea typeface="微软雅黑" panose="020B0503020204020204" pitchFamily="34" charset="-122"/>
                <a:cs typeface="Times New Roman" panose="02020603050405020304" pitchFamily="18" charset="0"/>
              </a:rPr>
              <a:t> 3 : faster </a:t>
            </a:r>
            <a:r>
              <a:rPr lang="en-US" altLang="zh-CN" sz="1200" kern="100" dirty="0" err="1">
                <a:latin typeface="微软雅黑" panose="020B0503020204020204" pitchFamily="34" charset="-122"/>
                <a:ea typeface="微软雅黑" panose="020B0503020204020204" pitchFamily="34" charset="-122"/>
                <a:cs typeface="Times New Roman" panose="02020603050405020304" pitchFamily="18" charset="0"/>
              </a:rPr>
              <a:t>rcnn</a:t>
            </a:r>
            <a:r>
              <a:rPr lang="en-US" altLang="zh-CN" sz="1200" kern="100" dirty="0">
                <a:latin typeface="微软雅黑" panose="020B0503020204020204" pitchFamily="34" charset="-122"/>
                <a:ea typeface="微软雅黑" panose="020B0503020204020204" pitchFamily="34" charset="-122"/>
                <a:cs typeface="Times New Roman" panose="02020603050405020304" pitchFamily="18" charset="0"/>
              </a:rPr>
              <a:t> </a:t>
            </a:r>
            <a:endParaRPr lang="zh-CN" altLang="zh-CN" sz="1050" kern="100" dirty="0">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301877009"/>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extBox 1956"/>
          <p:cNvSpPr/>
          <p:nvPr/>
        </p:nvSpPr>
        <p:spPr>
          <a:xfrm>
            <a:off x="2416209" y="1522071"/>
            <a:ext cx="2029367" cy="338554"/>
          </a:xfrm>
          <a:prstGeom prst="rect">
            <a:avLst/>
          </a:prstGeom>
          <a:noFill/>
          <a:ln w="9525">
            <a:noFill/>
            <a:miter/>
          </a:ln>
        </p:spPr>
        <p:txBody>
          <a:bodyPr wrap="square">
            <a:spAutoFit/>
          </a:bodyPr>
          <a:lstStyle/>
          <a:p>
            <a:pPr defTabSz="685800"/>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数据预处理</a:t>
            </a:r>
          </a:p>
        </p:txBody>
      </p:sp>
      <p:sp>
        <p:nvSpPr>
          <p:cNvPr id="59" name="TextBox 1956"/>
          <p:cNvSpPr/>
          <p:nvPr/>
        </p:nvSpPr>
        <p:spPr>
          <a:xfrm>
            <a:off x="2409789" y="3965277"/>
            <a:ext cx="2203314" cy="338554"/>
          </a:xfrm>
          <a:prstGeom prst="rect">
            <a:avLst/>
          </a:prstGeom>
          <a:noFill/>
          <a:ln w="9525">
            <a:noFill/>
            <a:miter/>
          </a:ln>
        </p:spPr>
        <p:txBody>
          <a:bodyPr wrap="square">
            <a:spAutoFit/>
          </a:bodyPr>
          <a:lstStyle/>
          <a:p>
            <a:pPr defTabSz="685800"/>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反馈</a:t>
            </a:r>
            <a:r>
              <a:rPr lang="en-US" altLang="zh-CN"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a:t>
            </a:r>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修改模型</a:t>
            </a:r>
          </a:p>
        </p:txBody>
      </p:sp>
      <p:cxnSp>
        <p:nvCxnSpPr>
          <p:cNvPr id="60" name="直接连接符 59"/>
          <p:cNvCxnSpPr>
            <a:stCxn id="71" idx="0"/>
          </p:cNvCxnSpPr>
          <p:nvPr/>
        </p:nvCxnSpPr>
        <p:spPr>
          <a:xfrm>
            <a:off x="1932978" y="1375093"/>
            <a:ext cx="0" cy="4715214"/>
          </a:xfrm>
          <a:prstGeom prst="line">
            <a:avLst/>
          </a:prstGeom>
          <a:noFill/>
          <a:ln w="9525" cap="flat" cmpd="sng" algn="ctr">
            <a:solidFill>
              <a:srgbClr val="1B4367"/>
            </a:solidFill>
            <a:prstDash val="solid"/>
            <a:miter lim="800000"/>
          </a:ln>
          <a:effectLst/>
        </p:spPr>
      </p:cxnSp>
      <p:grpSp>
        <p:nvGrpSpPr>
          <p:cNvPr id="61" name="组合 60"/>
          <p:cNvGrpSpPr/>
          <p:nvPr/>
        </p:nvGrpSpPr>
        <p:grpSpPr>
          <a:xfrm>
            <a:off x="1443740" y="4946525"/>
            <a:ext cx="966049" cy="978254"/>
            <a:chOff x="5237224" y="4937554"/>
            <a:chExt cx="914912" cy="926470"/>
          </a:xfrm>
          <a:solidFill>
            <a:sysClr val="window" lastClr="FFFFFF"/>
          </a:solidFill>
        </p:grpSpPr>
        <p:sp>
          <p:nvSpPr>
            <p:cNvPr id="62" name="Freeform 1812"/>
            <p:cNvSpPr/>
            <p:nvPr/>
          </p:nvSpPr>
          <p:spPr>
            <a:xfrm>
              <a:off x="5237224" y="4937554"/>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chemeClr val="tx1">
                <a:lumMod val="75000"/>
                <a:lumOff val="25000"/>
              </a:schemeClr>
            </a:solidFill>
            <a:ln w="9525">
              <a:solidFill>
                <a:sysClr val="window" lastClr="FFFFFF"/>
              </a:solid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nvGrpSpPr>
            <p:cNvPr id="63" name="组合 62"/>
            <p:cNvGrpSpPr/>
            <p:nvPr/>
          </p:nvGrpSpPr>
          <p:grpSpPr>
            <a:xfrm>
              <a:off x="5474309" y="5184293"/>
              <a:ext cx="438631" cy="441328"/>
              <a:chOff x="5595939" y="4999038"/>
              <a:chExt cx="515938" cy="519113"/>
            </a:xfrm>
            <a:grpFill/>
          </p:grpSpPr>
          <p:sp>
            <p:nvSpPr>
              <p:cNvPr id="64" name="Freeform 5"/>
              <p:cNvSpPr/>
              <p:nvPr/>
            </p:nvSpPr>
            <p:spPr bwMode="auto">
              <a:xfrm>
                <a:off x="5599114" y="4999038"/>
                <a:ext cx="430213" cy="303213"/>
              </a:xfrm>
              <a:custGeom>
                <a:avLst/>
                <a:gdLst>
                  <a:gd name="T0" fmla="*/ 298 w 298"/>
                  <a:gd name="T1" fmla="*/ 81 h 211"/>
                  <a:gd name="T2" fmla="*/ 292 w 298"/>
                  <a:gd name="T3" fmla="*/ 0 h 211"/>
                  <a:gd name="T4" fmla="*/ 210 w 298"/>
                  <a:gd name="T5" fmla="*/ 30 h 211"/>
                  <a:gd name="T6" fmla="*/ 242 w 298"/>
                  <a:gd name="T7" fmla="*/ 48 h 211"/>
                  <a:gd name="T8" fmla="*/ 100 w 298"/>
                  <a:gd name="T9" fmla="*/ 155 h 211"/>
                  <a:gd name="T10" fmla="*/ 1 w 298"/>
                  <a:gd name="T11" fmla="*/ 169 h 211"/>
                  <a:gd name="T12" fmla="*/ 1 w 298"/>
                  <a:gd name="T13" fmla="*/ 188 h 211"/>
                  <a:gd name="T14" fmla="*/ 1 w 298"/>
                  <a:gd name="T15" fmla="*/ 207 h 211"/>
                  <a:gd name="T16" fmla="*/ 1 w 298"/>
                  <a:gd name="T17" fmla="*/ 207 h 211"/>
                  <a:gd name="T18" fmla="*/ 112 w 298"/>
                  <a:gd name="T19" fmla="*/ 191 h 211"/>
                  <a:gd name="T20" fmla="*/ 208 w 298"/>
                  <a:gd name="T21" fmla="*/ 139 h 211"/>
                  <a:gd name="T22" fmla="*/ 275 w 298"/>
                  <a:gd name="T23" fmla="*/ 68 h 211"/>
                  <a:gd name="T24" fmla="*/ 298 w 298"/>
                  <a:gd name="T25" fmla="*/ 8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8" h="211">
                    <a:moveTo>
                      <a:pt x="298" y="81"/>
                    </a:moveTo>
                    <a:cubicBezTo>
                      <a:pt x="292" y="0"/>
                      <a:pt x="292" y="0"/>
                      <a:pt x="292" y="0"/>
                    </a:cubicBezTo>
                    <a:cubicBezTo>
                      <a:pt x="210" y="30"/>
                      <a:pt x="210" y="30"/>
                      <a:pt x="210" y="30"/>
                    </a:cubicBezTo>
                    <a:cubicBezTo>
                      <a:pt x="242" y="48"/>
                      <a:pt x="242" y="48"/>
                      <a:pt x="242" y="48"/>
                    </a:cubicBezTo>
                    <a:cubicBezTo>
                      <a:pt x="208" y="98"/>
                      <a:pt x="160" y="133"/>
                      <a:pt x="100" y="155"/>
                    </a:cubicBezTo>
                    <a:cubicBezTo>
                      <a:pt x="46" y="174"/>
                      <a:pt x="1" y="169"/>
                      <a:pt x="1" y="169"/>
                    </a:cubicBezTo>
                    <a:cubicBezTo>
                      <a:pt x="1" y="188"/>
                      <a:pt x="1" y="188"/>
                      <a:pt x="1" y="188"/>
                    </a:cubicBezTo>
                    <a:cubicBezTo>
                      <a:pt x="1" y="207"/>
                      <a:pt x="1" y="207"/>
                      <a:pt x="1" y="207"/>
                    </a:cubicBezTo>
                    <a:cubicBezTo>
                      <a:pt x="1" y="207"/>
                      <a:pt x="0" y="207"/>
                      <a:pt x="1" y="207"/>
                    </a:cubicBezTo>
                    <a:cubicBezTo>
                      <a:pt x="8" y="207"/>
                      <a:pt x="55" y="211"/>
                      <a:pt x="112" y="191"/>
                    </a:cubicBezTo>
                    <a:cubicBezTo>
                      <a:pt x="147" y="179"/>
                      <a:pt x="180" y="161"/>
                      <a:pt x="208" y="139"/>
                    </a:cubicBezTo>
                    <a:cubicBezTo>
                      <a:pt x="234" y="119"/>
                      <a:pt x="256" y="95"/>
                      <a:pt x="275" y="68"/>
                    </a:cubicBezTo>
                    <a:lnTo>
                      <a:pt x="298" y="81"/>
                    </a:ln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65" name="Rectangle 6"/>
              <p:cNvSpPr>
                <a:spLocks noChangeArrowheads="1"/>
              </p:cNvSpPr>
              <p:nvPr/>
            </p:nvSpPr>
            <p:spPr bwMode="auto">
              <a:xfrm>
                <a:off x="5595939" y="5345113"/>
                <a:ext cx="100013" cy="109538"/>
              </a:xfrm>
              <a:prstGeom prst="rect">
                <a:avLst/>
              </a:prstGeom>
              <a:grpFill/>
              <a:ln w="9525">
                <a:solidFill>
                  <a:sysClr val="window" lastClr="FFFFFF"/>
                </a:solidFill>
                <a:miter lim="800000"/>
                <a:headEnd/>
                <a:tailE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66" name="Freeform 7"/>
              <p:cNvSpPr/>
              <p:nvPr/>
            </p:nvSpPr>
            <p:spPr bwMode="auto">
              <a:xfrm>
                <a:off x="5713414" y="5310188"/>
                <a:ext cx="98425" cy="144463"/>
              </a:xfrm>
              <a:custGeom>
                <a:avLst/>
                <a:gdLst>
                  <a:gd name="T0" fmla="*/ 62 w 62"/>
                  <a:gd name="T1" fmla="*/ 0 h 91"/>
                  <a:gd name="T2" fmla="*/ 1 w 62"/>
                  <a:gd name="T3" fmla="*/ 0 h 91"/>
                  <a:gd name="T4" fmla="*/ 0 w 62"/>
                  <a:gd name="T5" fmla="*/ 91 h 91"/>
                  <a:gd name="T6" fmla="*/ 62 w 62"/>
                  <a:gd name="T7" fmla="*/ 91 h 91"/>
                  <a:gd name="T8" fmla="*/ 62 w 62"/>
                  <a:gd name="T9" fmla="*/ 0 h 91"/>
                </a:gdLst>
                <a:ahLst/>
                <a:cxnLst>
                  <a:cxn ang="0">
                    <a:pos x="T0" y="T1"/>
                  </a:cxn>
                  <a:cxn ang="0">
                    <a:pos x="T2" y="T3"/>
                  </a:cxn>
                  <a:cxn ang="0">
                    <a:pos x="T4" y="T5"/>
                  </a:cxn>
                  <a:cxn ang="0">
                    <a:pos x="T6" y="T7"/>
                  </a:cxn>
                  <a:cxn ang="0">
                    <a:pos x="T8" y="T9"/>
                  </a:cxn>
                </a:cxnLst>
                <a:rect l="0" t="0" r="r" b="b"/>
                <a:pathLst>
                  <a:path w="62" h="91">
                    <a:moveTo>
                      <a:pt x="62" y="0"/>
                    </a:moveTo>
                    <a:lnTo>
                      <a:pt x="1" y="0"/>
                    </a:lnTo>
                    <a:lnTo>
                      <a:pt x="0" y="91"/>
                    </a:lnTo>
                    <a:lnTo>
                      <a:pt x="62" y="91"/>
                    </a:lnTo>
                    <a:lnTo>
                      <a:pt x="62" y="0"/>
                    </a:ln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67" name="Rectangle 8"/>
              <p:cNvSpPr>
                <a:spLocks noChangeArrowheads="1"/>
              </p:cNvSpPr>
              <p:nvPr/>
            </p:nvSpPr>
            <p:spPr bwMode="auto">
              <a:xfrm>
                <a:off x="5830889" y="5260976"/>
                <a:ext cx="98425" cy="193675"/>
              </a:xfrm>
              <a:prstGeom prst="rect">
                <a:avLst/>
              </a:prstGeom>
              <a:grpFill/>
              <a:ln w="9525">
                <a:solidFill>
                  <a:sysClr val="window" lastClr="FFFFFF"/>
                </a:solidFill>
                <a:miter lim="800000"/>
                <a:headEnd/>
                <a:tailE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68" name="Rectangle 9"/>
              <p:cNvSpPr>
                <a:spLocks noChangeArrowheads="1"/>
              </p:cNvSpPr>
              <p:nvPr/>
            </p:nvSpPr>
            <p:spPr bwMode="auto">
              <a:xfrm>
                <a:off x="5948364" y="5183188"/>
                <a:ext cx="98425" cy="271463"/>
              </a:xfrm>
              <a:prstGeom prst="rect">
                <a:avLst/>
              </a:prstGeom>
              <a:grpFill/>
              <a:ln w="9525">
                <a:solidFill>
                  <a:sysClr val="window" lastClr="FFFFFF"/>
                </a:solidFill>
                <a:miter lim="800000"/>
                <a:headEnd/>
                <a:tailE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69" name="Freeform 10"/>
              <p:cNvSpPr/>
              <p:nvPr/>
            </p:nvSpPr>
            <p:spPr bwMode="auto">
              <a:xfrm>
                <a:off x="5595939" y="4999038"/>
                <a:ext cx="515938" cy="519113"/>
              </a:xfrm>
              <a:custGeom>
                <a:avLst/>
                <a:gdLst>
                  <a:gd name="T0" fmla="*/ 343 w 358"/>
                  <a:gd name="T1" fmla="*/ 0 h 361"/>
                  <a:gd name="T2" fmla="*/ 343 w 358"/>
                  <a:gd name="T3" fmla="*/ 0 h 361"/>
                  <a:gd name="T4" fmla="*/ 343 w 358"/>
                  <a:gd name="T5" fmla="*/ 0 h 361"/>
                  <a:gd name="T6" fmla="*/ 334 w 358"/>
                  <a:gd name="T7" fmla="*/ 4 h 361"/>
                  <a:gd name="T8" fmla="*/ 329 w 358"/>
                  <a:gd name="T9" fmla="*/ 14 h 361"/>
                  <a:gd name="T10" fmla="*/ 339 w 358"/>
                  <a:gd name="T11" fmla="*/ 28 h 361"/>
                  <a:gd name="T12" fmla="*/ 339 w 358"/>
                  <a:gd name="T13" fmla="*/ 343 h 361"/>
                  <a:gd name="T14" fmla="*/ 29 w 358"/>
                  <a:gd name="T15" fmla="*/ 343 h 361"/>
                  <a:gd name="T16" fmla="*/ 15 w 358"/>
                  <a:gd name="T17" fmla="*/ 332 h 361"/>
                  <a:gd name="T18" fmla="*/ 0 w 358"/>
                  <a:gd name="T19" fmla="*/ 347 h 361"/>
                  <a:gd name="T20" fmla="*/ 0 w 358"/>
                  <a:gd name="T21" fmla="*/ 348 h 361"/>
                  <a:gd name="T22" fmla="*/ 15 w 358"/>
                  <a:gd name="T23" fmla="*/ 361 h 361"/>
                  <a:gd name="T24" fmla="*/ 29 w 358"/>
                  <a:gd name="T25" fmla="*/ 351 h 361"/>
                  <a:gd name="T26" fmla="*/ 347 w 358"/>
                  <a:gd name="T27" fmla="*/ 351 h 361"/>
                  <a:gd name="T28" fmla="*/ 347 w 358"/>
                  <a:gd name="T29" fmla="*/ 28 h 361"/>
                  <a:gd name="T30" fmla="*/ 358 w 358"/>
                  <a:gd name="T31" fmla="*/ 14 h 361"/>
                  <a:gd name="T32" fmla="*/ 343 w 358"/>
                  <a:gd name="T33"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8" h="361">
                    <a:moveTo>
                      <a:pt x="343" y="0"/>
                    </a:moveTo>
                    <a:cubicBezTo>
                      <a:pt x="343" y="0"/>
                      <a:pt x="343" y="0"/>
                      <a:pt x="343" y="0"/>
                    </a:cubicBezTo>
                    <a:cubicBezTo>
                      <a:pt x="343" y="0"/>
                      <a:pt x="343" y="0"/>
                      <a:pt x="343" y="0"/>
                    </a:cubicBezTo>
                    <a:cubicBezTo>
                      <a:pt x="339" y="0"/>
                      <a:pt x="336" y="1"/>
                      <a:pt x="334" y="4"/>
                    </a:cubicBezTo>
                    <a:cubicBezTo>
                      <a:pt x="331" y="6"/>
                      <a:pt x="329" y="10"/>
                      <a:pt x="329" y="14"/>
                    </a:cubicBezTo>
                    <a:cubicBezTo>
                      <a:pt x="329" y="21"/>
                      <a:pt x="333" y="26"/>
                      <a:pt x="339" y="28"/>
                    </a:cubicBezTo>
                    <a:cubicBezTo>
                      <a:pt x="339" y="343"/>
                      <a:pt x="339" y="343"/>
                      <a:pt x="339" y="343"/>
                    </a:cubicBezTo>
                    <a:cubicBezTo>
                      <a:pt x="29" y="343"/>
                      <a:pt x="29" y="343"/>
                      <a:pt x="29" y="343"/>
                    </a:cubicBezTo>
                    <a:cubicBezTo>
                      <a:pt x="27" y="337"/>
                      <a:pt x="21" y="332"/>
                      <a:pt x="15" y="332"/>
                    </a:cubicBezTo>
                    <a:cubicBezTo>
                      <a:pt x="7" y="332"/>
                      <a:pt x="0" y="339"/>
                      <a:pt x="0" y="347"/>
                    </a:cubicBezTo>
                    <a:cubicBezTo>
                      <a:pt x="0" y="347"/>
                      <a:pt x="0" y="348"/>
                      <a:pt x="0" y="348"/>
                    </a:cubicBezTo>
                    <a:cubicBezTo>
                      <a:pt x="1" y="355"/>
                      <a:pt x="7" y="361"/>
                      <a:pt x="15" y="361"/>
                    </a:cubicBezTo>
                    <a:cubicBezTo>
                      <a:pt x="21" y="361"/>
                      <a:pt x="27" y="357"/>
                      <a:pt x="29" y="351"/>
                    </a:cubicBezTo>
                    <a:cubicBezTo>
                      <a:pt x="347" y="351"/>
                      <a:pt x="347" y="351"/>
                      <a:pt x="347" y="351"/>
                    </a:cubicBezTo>
                    <a:cubicBezTo>
                      <a:pt x="347" y="28"/>
                      <a:pt x="347" y="28"/>
                      <a:pt x="347" y="28"/>
                    </a:cubicBezTo>
                    <a:cubicBezTo>
                      <a:pt x="353" y="27"/>
                      <a:pt x="358" y="21"/>
                      <a:pt x="358" y="14"/>
                    </a:cubicBezTo>
                    <a:cubicBezTo>
                      <a:pt x="358" y="6"/>
                      <a:pt x="351" y="0"/>
                      <a:pt x="343" y="0"/>
                    </a:cubicBez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grpSp>
      <p:grpSp>
        <p:nvGrpSpPr>
          <p:cNvPr id="70" name="组合 69"/>
          <p:cNvGrpSpPr/>
          <p:nvPr/>
        </p:nvGrpSpPr>
        <p:grpSpPr>
          <a:xfrm>
            <a:off x="1443740" y="1215925"/>
            <a:ext cx="966049" cy="978254"/>
            <a:chOff x="5237224" y="1404429"/>
            <a:chExt cx="914912" cy="926470"/>
          </a:xfrm>
          <a:solidFill>
            <a:sysClr val="window" lastClr="FFFFFF"/>
          </a:solidFill>
        </p:grpSpPr>
        <p:sp>
          <p:nvSpPr>
            <p:cNvPr id="71" name="Freeform 1812"/>
            <p:cNvSpPr/>
            <p:nvPr/>
          </p:nvSpPr>
          <p:spPr>
            <a:xfrm>
              <a:off x="5237224" y="1404429"/>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chemeClr val="tx1">
                <a:lumMod val="75000"/>
                <a:lumOff val="25000"/>
              </a:schemeClr>
            </a:solidFill>
            <a:ln w="9525">
              <a:solidFill>
                <a:sysClr val="window" lastClr="FFFFFF"/>
              </a:solid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nvGrpSpPr>
            <p:cNvPr id="72" name="组合 71"/>
            <p:cNvGrpSpPr/>
            <p:nvPr/>
          </p:nvGrpSpPr>
          <p:grpSpPr>
            <a:xfrm>
              <a:off x="5414070" y="1669201"/>
              <a:ext cx="567104" cy="386174"/>
              <a:chOff x="5842315" y="2065986"/>
              <a:chExt cx="592138" cy="403225"/>
            </a:xfrm>
            <a:grpFill/>
          </p:grpSpPr>
          <p:sp>
            <p:nvSpPr>
              <p:cNvPr id="73" name="Oval 14"/>
              <p:cNvSpPr>
                <a:spLocks noChangeArrowheads="1"/>
              </p:cNvSpPr>
              <p:nvPr/>
            </p:nvSpPr>
            <p:spPr bwMode="auto">
              <a:xfrm>
                <a:off x="6050278" y="2065986"/>
                <a:ext cx="174625" cy="171450"/>
              </a:xfrm>
              <a:prstGeom prst="ellipse">
                <a:avLst/>
              </a:pr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nvGrpSpPr>
              <p:cNvPr id="74" name="组合 73"/>
              <p:cNvGrpSpPr/>
              <p:nvPr/>
            </p:nvGrpSpPr>
            <p:grpSpPr>
              <a:xfrm>
                <a:off x="5842315" y="2112023"/>
                <a:ext cx="592138" cy="357188"/>
                <a:chOff x="5543551" y="2033588"/>
                <a:chExt cx="592138" cy="357188"/>
              </a:xfrm>
              <a:grpFill/>
            </p:grpSpPr>
            <p:sp>
              <p:nvSpPr>
                <p:cNvPr id="75" name="Freeform 15"/>
                <p:cNvSpPr/>
                <p:nvPr/>
              </p:nvSpPr>
              <p:spPr bwMode="auto">
                <a:xfrm>
                  <a:off x="5681664" y="2170113"/>
                  <a:ext cx="315913" cy="220663"/>
                </a:xfrm>
                <a:custGeom>
                  <a:avLst/>
                  <a:gdLst>
                    <a:gd name="T0" fmla="*/ 219 w 219"/>
                    <a:gd name="T1" fmla="*/ 93 h 154"/>
                    <a:gd name="T2" fmla="*/ 156 w 219"/>
                    <a:gd name="T3" fmla="*/ 0 h 154"/>
                    <a:gd name="T4" fmla="*/ 110 w 219"/>
                    <a:gd name="T5" fmla="*/ 125 h 154"/>
                    <a:gd name="T6" fmla="*/ 64 w 219"/>
                    <a:gd name="T7" fmla="*/ 0 h 154"/>
                    <a:gd name="T8" fmla="*/ 0 w 219"/>
                    <a:gd name="T9" fmla="*/ 93 h 154"/>
                    <a:gd name="T10" fmla="*/ 0 w 219"/>
                    <a:gd name="T11" fmla="*/ 96 h 154"/>
                    <a:gd name="T12" fmla="*/ 0 w 219"/>
                    <a:gd name="T13" fmla="*/ 97 h 154"/>
                    <a:gd name="T14" fmla="*/ 110 w 219"/>
                    <a:gd name="T15" fmla="*/ 154 h 154"/>
                    <a:gd name="T16" fmla="*/ 219 w 219"/>
                    <a:gd name="T17" fmla="*/ 97 h 154"/>
                    <a:gd name="T18" fmla="*/ 219 w 219"/>
                    <a:gd name="T19" fmla="*/ 96 h 154"/>
                    <a:gd name="T20" fmla="*/ 219 w 219"/>
                    <a:gd name="T21" fmla="*/ 9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9" h="154">
                      <a:moveTo>
                        <a:pt x="219" y="93"/>
                      </a:moveTo>
                      <a:cubicBezTo>
                        <a:pt x="217" y="52"/>
                        <a:pt x="191" y="16"/>
                        <a:pt x="156" y="0"/>
                      </a:cubicBezTo>
                      <a:cubicBezTo>
                        <a:pt x="110" y="125"/>
                        <a:pt x="110" y="125"/>
                        <a:pt x="110" y="125"/>
                      </a:cubicBezTo>
                      <a:cubicBezTo>
                        <a:pt x="64" y="0"/>
                        <a:pt x="64" y="0"/>
                        <a:pt x="64" y="0"/>
                      </a:cubicBezTo>
                      <a:cubicBezTo>
                        <a:pt x="28" y="16"/>
                        <a:pt x="2" y="52"/>
                        <a:pt x="0" y="93"/>
                      </a:cubicBezTo>
                      <a:cubicBezTo>
                        <a:pt x="0" y="94"/>
                        <a:pt x="0" y="95"/>
                        <a:pt x="0" y="96"/>
                      </a:cubicBezTo>
                      <a:cubicBezTo>
                        <a:pt x="0" y="96"/>
                        <a:pt x="0" y="97"/>
                        <a:pt x="0" y="97"/>
                      </a:cubicBezTo>
                      <a:cubicBezTo>
                        <a:pt x="1" y="122"/>
                        <a:pt x="50" y="154"/>
                        <a:pt x="110" y="154"/>
                      </a:cubicBezTo>
                      <a:cubicBezTo>
                        <a:pt x="169" y="154"/>
                        <a:pt x="218" y="122"/>
                        <a:pt x="219" y="97"/>
                      </a:cubicBezTo>
                      <a:cubicBezTo>
                        <a:pt x="219" y="97"/>
                        <a:pt x="219" y="96"/>
                        <a:pt x="219" y="96"/>
                      </a:cubicBezTo>
                      <a:cubicBezTo>
                        <a:pt x="219" y="95"/>
                        <a:pt x="219" y="94"/>
                        <a:pt x="219" y="93"/>
                      </a:cubicBez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76" name="Freeform 16"/>
                <p:cNvSpPr/>
                <p:nvPr/>
              </p:nvSpPr>
              <p:spPr bwMode="auto">
                <a:xfrm>
                  <a:off x="5824539" y="2165351"/>
                  <a:ext cx="31750" cy="31750"/>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lnTo>
                        <a:pt x="20" y="10"/>
                      </a:lnTo>
                      <a:lnTo>
                        <a:pt x="10" y="20"/>
                      </a:lnTo>
                      <a:lnTo>
                        <a:pt x="0" y="10"/>
                      </a:lnTo>
                      <a:lnTo>
                        <a:pt x="10" y="0"/>
                      </a:ln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77" name="Freeform 17"/>
                <p:cNvSpPr/>
                <p:nvPr/>
              </p:nvSpPr>
              <p:spPr bwMode="auto">
                <a:xfrm>
                  <a:off x="5816601" y="2197101"/>
                  <a:ext cx="46038" cy="117475"/>
                </a:xfrm>
                <a:custGeom>
                  <a:avLst/>
                  <a:gdLst>
                    <a:gd name="T0" fmla="*/ 21 w 29"/>
                    <a:gd name="T1" fmla="*/ 6 h 74"/>
                    <a:gd name="T2" fmla="*/ 15 w 29"/>
                    <a:gd name="T3" fmla="*/ 0 h 74"/>
                    <a:gd name="T4" fmla="*/ 7 w 29"/>
                    <a:gd name="T5" fmla="*/ 6 h 74"/>
                    <a:gd name="T6" fmla="*/ 0 w 29"/>
                    <a:gd name="T7" fmla="*/ 37 h 74"/>
                    <a:gd name="T8" fmla="*/ 15 w 29"/>
                    <a:gd name="T9" fmla="*/ 74 h 74"/>
                    <a:gd name="T10" fmla="*/ 29 w 29"/>
                    <a:gd name="T11" fmla="*/ 37 h 74"/>
                    <a:gd name="T12" fmla="*/ 21 w 29"/>
                    <a:gd name="T13" fmla="*/ 6 h 74"/>
                  </a:gdLst>
                  <a:ahLst/>
                  <a:cxnLst>
                    <a:cxn ang="0">
                      <a:pos x="T0" y="T1"/>
                    </a:cxn>
                    <a:cxn ang="0">
                      <a:pos x="T2" y="T3"/>
                    </a:cxn>
                    <a:cxn ang="0">
                      <a:pos x="T4" y="T5"/>
                    </a:cxn>
                    <a:cxn ang="0">
                      <a:pos x="T6" y="T7"/>
                    </a:cxn>
                    <a:cxn ang="0">
                      <a:pos x="T8" y="T9"/>
                    </a:cxn>
                    <a:cxn ang="0">
                      <a:pos x="T10" y="T11"/>
                    </a:cxn>
                    <a:cxn ang="0">
                      <a:pos x="T12" y="T13"/>
                    </a:cxn>
                  </a:cxnLst>
                  <a:rect l="0" t="0" r="r" b="b"/>
                  <a:pathLst>
                    <a:path w="29" h="74">
                      <a:moveTo>
                        <a:pt x="21" y="6"/>
                      </a:moveTo>
                      <a:lnTo>
                        <a:pt x="15" y="0"/>
                      </a:lnTo>
                      <a:lnTo>
                        <a:pt x="7" y="6"/>
                      </a:lnTo>
                      <a:lnTo>
                        <a:pt x="0" y="37"/>
                      </a:lnTo>
                      <a:lnTo>
                        <a:pt x="15" y="74"/>
                      </a:lnTo>
                      <a:lnTo>
                        <a:pt x="29" y="37"/>
                      </a:lnTo>
                      <a:lnTo>
                        <a:pt x="21" y="6"/>
                      </a:ln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78" name="Freeform 18"/>
                <p:cNvSpPr/>
                <p:nvPr/>
              </p:nvSpPr>
              <p:spPr bwMode="auto">
                <a:xfrm>
                  <a:off x="5956301" y="2033588"/>
                  <a:ext cx="127000" cy="125413"/>
                </a:xfrm>
                <a:custGeom>
                  <a:avLst/>
                  <a:gdLst>
                    <a:gd name="T0" fmla="*/ 88 w 88"/>
                    <a:gd name="T1" fmla="*/ 44 h 87"/>
                    <a:gd name="T2" fmla="*/ 44 w 88"/>
                    <a:gd name="T3" fmla="*/ 0 h 87"/>
                    <a:gd name="T4" fmla="*/ 0 w 88"/>
                    <a:gd name="T5" fmla="*/ 44 h 87"/>
                    <a:gd name="T6" fmla="*/ 44 w 88"/>
                    <a:gd name="T7" fmla="*/ 87 h 87"/>
                    <a:gd name="T8" fmla="*/ 88 w 88"/>
                    <a:gd name="T9" fmla="*/ 44 h 87"/>
                  </a:gdLst>
                  <a:ahLst/>
                  <a:cxnLst>
                    <a:cxn ang="0">
                      <a:pos x="T0" y="T1"/>
                    </a:cxn>
                    <a:cxn ang="0">
                      <a:pos x="T2" y="T3"/>
                    </a:cxn>
                    <a:cxn ang="0">
                      <a:pos x="T4" y="T5"/>
                    </a:cxn>
                    <a:cxn ang="0">
                      <a:pos x="T6" y="T7"/>
                    </a:cxn>
                    <a:cxn ang="0">
                      <a:pos x="T8" y="T9"/>
                    </a:cxn>
                  </a:cxnLst>
                  <a:rect l="0" t="0" r="r" b="b"/>
                  <a:pathLst>
                    <a:path w="88" h="87">
                      <a:moveTo>
                        <a:pt x="88" y="44"/>
                      </a:moveTo>
                      <a:cubicBezTo>
                        <a:pt x="88" y="19"/>
                        <a:pt x="68" y="0"/>
                        <a:pt x="44" y="0"/>
                      </a:cubicBezTo>
                      <a:cubicBezTo>
                        <a:pt x="20" y="0"/>
                        <a:pt x="1" y="19"/>
                        <a:pt x="0" y="44"/>
                      </a:cubicBezTo>
                      <a:cubicBezTo>
                        <a:pt x="0" y="68"/>
                        <a:pt x="20" y="87"/>
                        <a:pt x="44" y="87"/>
                      </a:cubicBezTo>
                      <a:cubicBezTo>
                        <a:pt x="68" y="87"/>
                        <a:pt x="88" y="68"/>
                        <a:pt x="88" y="44"/>
                      </a:cubicBez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79" name="Freeform 19"/>
                <p:cNvSpPr/>
                <p:nvPr/>
              </p:nvSpPr>
              <p:spPr bwMode="auto">
                <a:xfrm>
                  <a:off x="6008689" y="2162176"/>
                  <a:ext cx="23813" cy="23813"/>
                </a:xfrm>
                <a:custGeom>
                  <a:avLst/>
                  <a:gdLst>
                    <a:gd name="T0" fmla="*/ 7 w 15"/>
                    <a:gd name="T1" fmla="*/ 0 h 15"/>
                    <a:gd name="T2" fmla="*/ 15 w 15"/>
                    <a:gd name="T3" fmla="*/ 7 h 15"/>
                    <a:gd name="T4" fmla="*/ 7 w 15"/>
                    <a:gd name="T5" fmla="*/ 15 h 15"/>
                    <a:gd name="T6" fmla="*/ 0 w 15"/>
                    <a:gd name="T7" fmla="*/ 7 h 15"/>
                    <a:gd name="T8" fmla="*/ 7 w 15"/>
                    <a:gd name="T9" fmla="*/ 0 h 15"/>
                  </a:gdLst>
                  <a:ahLst/>
                  <a:cxnLst>
                    <a:cxn ang="0">
                      <a:pos x="T0" y="T1"/>
                    </a:cxn>
                    <a:cxn ang="0">
                      <a:pos x="T2" y="T3"/>
                    </a:cxn>
                    <a:cxn ang="0">
                      <a:pos x="T4" y="T5"/>
                    </a:cxn>
                    <a:cxn ang="0">
                      <a:pos x="T6" y="T7"/>
                    </a:cxn>
                    <a:cxn ang="0">
                      <a:pos x="T8" y="T9"/>
                    </a:cxn>
                  </a:cxnLst>
                  <a:rect l="0" t="0" r="r" b="b"/>
                  <a:pathLst>
                    <a:path w="15" h="15">
                      <a:moveTo>
                        <a:pt x="7" y="0"/>
                      </a:moveTo>
                      <a:lnTo>
                        <a:pt x="15" y="7"/>
                      </a:lnTo>
                      <a:lnTo>
                        <a:pt x="7" y="15"/>
                      </a:lnTo>
                      <a:lnTo>
                        <a:pt x="0" y="7"/>
                      </a:lnTo>
                      <a:lnTo>
                        <a:pt x="7" y="0"/>
                      </a:ln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80" name="Freeform 20"/>
                <p:cNvSpPr/>
                <p:nvPr/>
              </p:nvSpPr>
              <p:spPr bwMode="auto">
                <a:xfrm>
                  <a:off x="6003926" y="2185988"/>
                  <a:ext cx="33338" cy="85725"/>
                </a:xfrm>
                <a:custGeom>
                  <a:avLst/>
                  <a:gdLst>
                    <a:gd name="T0" fmla="*/ 16 w 21"/>
                    <a:gd name="T1" fmla="*/ 4 h 54"/>
                    <a:gd name="T2" fmla="*/ 10 w 21"/>
                    <a:gd name="T3" fmla="*/ 0 h 54"/>
                    <a:gd name="T4" fmla="*/ 6 w 21"/>
                    <a:gd name="T5" fmla="*/ 4 h 54"/>
                    <a:gd name="T6" fmla="*/ 0 w 21"/>
                    <a:gd name="T7" fmla="*/ 27 h 54"/>
                    <a:gd name="T8" fmla="*/ 10 w 21"/>
                    <a:gd name="T9" fmla="*/ 54 h 54"/>
                    <a:gd name="T10" fmla="*/ 21 w 21"/>
                    <a:gd name="T11" fmla="*/ 27 h 54"/>
                    <a:gd name="T12" fmla="*/ 16 w 21"/>
                    <a:gd name="T13" fmla="*/ 4 h 54"/>
                  </a:gdLst>
                  <a:ahLst/>
                  <a:cxnLst>
                    <a:cxn ang="0">
                      <a:pos x="T0" y="T1"/>
                    </a:cxn>
                    <a:cxn ang="0">
                      <a:pos x="T2" y="T3"/>
                    </a:cxn>
                    <a:cxn ang="0">
                      <a:pos x="T4" y="T5"/>
                    </a:cxn>
                    <a:cxn ang="0">
                      <a:pos x="T6" y="T7"/>
                    </a:cxn>
                    <a:cxn ang="0">
                      <a:pos x="T8" y="T9"/>
                    </a:cxn>
                    <a:cxn ang="0">
                      <a:pos x="T10" y="T11"/>
                    </a:cxn>
                    <a:cxn ang="0">
                      <a:pos x="T12" y="T13"/>
                    </a:cxn>
                  </a:cxnLst>
                  <a:rect l="0" t="0" r="r" b="b"/>
                  <a:pathLst>
                    <a:path w="21" h="54">
                      <a:moveTo>
                        <a:pt x="16" y="4"/>
                      </a:moveTo>
                      <a:lnTo>
                        <a:pt x="10" y="0"/>
                      </a:lnTo>
                      <a:lnTo>
                        <a:pt x="6" y="4"/>
                      </a:lnTo>
                      <a:lnTo>
                        <a:pt x="0" y="27"/>
                      </a:lnTo>
                      <a:lnTo>
                        <a:pt x="10" y="54"/>
                      </a:lnTo>
                      <a:lnTo>
                        <a:pt x="21" y="27"/>
                      </a:lnTo>
                      <a:lnTo>
                        <a:pt x="16" y="4"/>
                      </a:ln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81" name="Oval 21"/>
                <p:cNvSpPr>
                  <a:spLocks noChangeArrowheads="1"/>
                </p:cNvSpPr>
                <p:nvPr/>
              </p:nvSpPr>
              <p:spPr bwMode="auto">
                <a:xfrm>
                  <a:off x="5594351" y="2033588"/>
                  <a:ext cx="127000" cy="125413"/>
                </a:xfrm>
                <a:prstGeom prst="ellipse">
                  <a:avLst/>
                </a:pr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82" name="Freeform 22"/>
                <p:cNvSpPr/>
                <p:nvPr/>
              </p:nvSpPr>
              <p:spPr bwMode="auto">
                <a:xfrm>
                  <a:off x="5543551" y="2165351"/>
                  <a:ext cx="190500" cy="161925"/>
                </a:xfrm>
                <a:custGeom>
                  <a:avLst/>
                  <a:gdLst>
                    <a:gd name="T0" fmla="*/ 91 w 133"/>
                    <a:gd name="T1" fmla="*/ 100 h 112"/>
                    <a:gd name="T2" fmla="*/ 91 w 133"/>
                    <a:gd name="T3" fmla="*/ 100 h 112"/>
                    <a:gd name="T4" fmla="*/ 91 w 133"/>
                    <a:gd name="T5" fmla="*/ 99 h 112"/>
                    <a:gd name="T6" fmla="*/ 91 w 133"/>
                    <a:gd name="T7" fmla="*/ 96 h 112"/>
                    <a:gd name="T8" fmla="*/ 133 w 133"/>
                    <a:gd name="T9" fmla="*/ 13 h 112"/>
                    <a:gd name="T10" fmla="*/ 114 w 133"/>
                    <a:gd name="T11" fmla="*/ 0 h 112"/>
                    <a:gd name="T12" fmla="*/ 80 w 133"/>
                    <a:gd name="T13" fmla="*/ 92 h 112"/>
                    <a:gd name="T14" fmla="*/ 47 w 133"/>
                    <a:gd name="T15" fmla="*/ 0 h 112"/>
                    <a:gd name="T16" fmla="*/ 0 w 133"/>
                    <a:gd name="T17" fmla="*/ 68 h 112"/>
                    <a:gd name="T18" fmla="*/ 0 w 133"/>
                    <a:gd name="T19" fmla="*/ 70 h 112"/>
                    <a:gd name="T20" fmla="*/ 0 w 133"/>
                    <a:gd name="T21" fmla="*/ 71 h 112"/>
                    <a:gd name="T22" fmla="*/ 80 w 133"/>
                    <a:gd name="T23" fmla="*/ 112 h 112"/>
                    <a:gd name="T24" fmla="*/ 94 w 133"/>
                    <a:gd name="T25" fmla="*/ 112 h 112"/>
                    <a:gd name="T26" fmla="*/ 91 w 133"/>
                    <a:gd name="T27" fmla="*/ 10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112">
                      <a:moveTo>
                        <a:pt x="91" y="100"/>
                      </a:moveTo>
                      <a:cubicBezTo>
                        <a:pt x="91" y="100"/>
                        <a:pt x="91" y="100"/>
                        <a:pt x="91" y="100"/>
                      </a:cubicBezTo>
                      <a:cubicBezTo>
                        <a:pt x="91" y="100"/>
                        <a:pt x="91" y="100"/>
                        <a:pt x="91" y="99"/>
                      </a:cubicBezTo>
                      <a:cubicBezTo>
                        <a:pt x="91" y="98"/>
                        <a:pt x="91" y="97"/>
                        <a:pt x="91" y="96"/>
                      </a:cubicBezTo>
                      <a:cubicBezTo>
                        <a:pt x="93" y="63"/>
                        <a:pt x="108" y="33"/>
                        <a:pt x="133" y="13"/>
                      </a:cubicBezTo>
                      <a:cubicBezTo>
                        <a:pt x="127" y="8"/>
                        <a:pt x="121" y="4"/>
                        <a:pt x="114" y="0"/>
                      </a:cubicBezTo>
                      <a:cubicBezTo>
                        <a:pt x="80" y="92"/>
                        <a:pt x="80" y="92"/>
                        <a:pt x="80" y="92"/>
                      </a:cubicBezTo>
                      <a:cubicBezTo>
                        <a:pt x="47" y="0"/>
                        <a:pt x="47" y="0"/>
                        <a:pt x="47" y="0"/>
                      </a:cubicBezTo>
                      <a:cubicBezTo>
                        <a:pt x="21" y="12"/>
                        <a:pt x="2" y="38"/>
                        <a:pt x="0" y="68"/>
                      </a:cubicBezTo>
                      <a:cubicBezTo>
                        <a:pt x="0" y="69"/>
                        <a:pt x="0" y="70"/>
                        <a:pt x="0" y="70"/>
                      </a:cubicBezTo>
                      <a:cubicBezTo>
                        <a:pt x="0" y="71"/>
                        <a:pt x="0" y="71"/>
                        <a:pt x="0" y="71"/>
                      </a:cubicBezTo>
                      <a:cubicBezTo>
                        <a:pt x="1" y="90"/>
                        <a:pt x="37" y="112"/>
                        <a:pt x="80" y="112"/>
                      </a:cubicBezTo>
                      <a:cubicBezTo>
                        <a:pt x="85" y="112"/>
                        <a:pt x="89" y="112"/>
                        <a:pt x="94" y="112"/>
                      </a:cubicBezTo>
                      <a:cubicBezTo>
                        <a:pt x="92" y="108"/>
                        <a:pt x="91" y="104"/>
                        <a:pt x="91" y="100"/>
                      </a:cubicBez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83" name="Freeform 23"/>
                <p:cNvSpPr/>
                <p:nvPr/>
              </p:nvSpPr>
              <p:spPr bwMode="auto">
                <a:xfrm>
                  <a:off x="5646739" y="2162176"/>
                  <a:ext cx="23813" cy="23813"/>
                </a:xfrm>
                <a:custGeom>
                  <a:avLst/>
                  <a:gdLst>
                    <a:gd name="T0" fmla="*/ 7 w 15"/>
                    <a:gd name="T1" fmla="*/ 0 h 15"/>
                    <a:gd name="T2" fmla="*/ 15 w 15"/>
                    <a:gd name="T3" fmla="*/ 7 h 15"/>
                    <a:gd name="T4" fmla="*/ 7 w 15"/>
                    <a:gd name="T5" fmla="*/ 15 h 15"/>
                    <a:gd name="T6" fmla="*/ 0 w 15"/>
                    <a:gd name="T7" fmla="*/ 7 h 15"/>
                    <a:gd name="T8" fmla="*/ 7 w 15"/>
                    <a:gd name="T9" fmla="*/ 0 h 15"/>
                  </a:gdLst>
                  <a:ahLst/>
                  <a:cxnLst>
                    <a:cxn ang="0">
                      <a:pos x="T0" y="T1"/>
                    </a:cxn>
                    <a:cxn ang="0">
                      <a:pos x="T2" y="T3"/>
                    </a:cxn>
                    <a:cxn ang="0">
                      <a:pos x="T4" y="T5"/>
                    </a:cxn>
                    <a:cxn ang="0">
                      <a:pos x="T6" y="T7"/>
                    </a:cxn>
                    <a:cxn ang="0">
                      <a:pos x="T8" y="T9"/>
                    </a:cxn>
                  </a:cxnLst>
                  <a:rect l="0" t="0" r="r" b="b"/>
                  <a:pathLst>
                    <a:path w="15" h="15">
                      <a:moveTo>
                        <a:pt x="7" y="0"/>
                      </a:moveTo>
                      <a:lnTo>
                        <a:pt x="15" y="7"/>
                      </a:lnTo>
                      <a:lnTo>
                        <a:pt x="7" y="15"/>
                      </a:lnTo>
                      <a:lnTo>
                        <a:pt x="0" y="7"/>
                      </a:lnTo>
                      <a:lnTo>
                        <a:pt x="7" y="0"/>
                      </a:ln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84" name="Freeform 24"/>
                <p:cNvSpPr/>
                <p:nvPr/>
              </p:nvSpPr>
              <p:spPr bwMode="auto">
                <a:xfrm>
                  <a:off x="5641976" y="2185988"/>
                  <a:ext cx="33338" cy="85725"/>
                </a:xfrm>
                <a:custGeom>
                  <a:avLst/>
                  <a:gdLst>
                    <a:gd name="T0" fmla="*/ 16 w 21"/>
                    <a:gd name="T1" fmla="*/ 4 h 54"/>
                    <a:gd name="T2" fmla="*/ 10 w 21"/>
                    <a:gd name="T3" fmla="*/ 0 h 54"/>
                    <a:gd name="T4" fmla="*/ 5 w 21"/>
                    <a:gd name="T5" fmla="*/ 4 h 54"/>
                    <a:gd name="T6" fmla="*/ 0 w 21"/>
                    <a:gd name="T7" fmla="*/ 27 h 54"/>
                    <a:gd name="T8" fmla="*/ 10 w 21"/>
                    <a:gd name="T9" fmla="*/ 54 h 54"/>
                    <a:gd name="T10" fmla="*/ 21 w 21"/>
                    <a:gd name="T11" fmla="*/ 27 h 54"/>
                    <a:gd name="T12" fmla="*/ 16 w 21"/>
                    <a:gd name="T13" fmla="*/ 4 h 54"/>
                  </a:gdLst>
                  <a:ahLst/>
                  <a:cxnLst>
                    <a:cxn ang="0">
                      <a:pos x="T0" y="T1"/>
                    </a:cxn>
                    <a:cxn ang="0">
                      <a:pos x="T2" y="T3"/>
                    </a:cxn>
                    <a:cxn ang="0">
                      <a:pos x="T4" y="T5"/>
                    </a:cxn>
                    <a:cxn ang="0">
                      <a:pos x="T6" y="T7"/>
                    </a:cxn>
                    <a:cxn ang="0">
                      <a:pos x="T8" y="T9"/>
                    </a:cxn>
                    <a:cxn ang="0">
                      <a:pos x="T10" y="T11"/>
                    </a:cxn>
                    <a:cxn ang="0">
                      <a:pos x="T12" y="T13"/>
                    </a:cxn>
                  </a:cxnLst>
                  <a:rect l="0" t="0" r="r" b="b"/>
                  <a:pathLst>
                    <a:path w="21" h="54">
                      <a:moveTo>
                        <a:pt x="16" y="4"/>
                      </a:moveTo>
                      <a:lnTo>
                        <a:pt x="10" y="0"/>
                      </a:lnTo>
                      <a:lnTo>
                        <a:pt x="5" y="4"/>
                      </a:lnTo>
                      <a:lnTo>
                        <a:pt x="0" y="27"/>
                      </a:lnTo>
                      <a:lnTo>
                        <a:pt x="10" y="54"/>
                      </a:lnTo>
                      <a:lnTo>
                        <a:pt x="21" y="27"/>
                      </a:lnTo>
                      <a:lnTo>
                        <a:pt x="16" y="4"/>
                      </a:ln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85" name="Freeform 25"/>
                <p:cNvSpPr/>
                <p:nvPr/>
              </p:nvSpPr>
              <p:spPr bwMode="auto">
                <a:xfrm>
                  <a:off x="5943601" y="2165351"/>
                  <a:ext cx="192088" cy="161925"/>
                </a:xfrm>
                <a:custGeom>
                  <a:avLst/>
                  <a:gdLst>
                    <a:gd name="T0" fmla="*/ 133 w 133"/>
                    <a:gd name="T1" fmla="*/ 69 h 113"/>
                    <a:gd name="T2" fmla="*/ 87 w 133"/>
                    <a:gd name="T3" fmla="*/ 0 h 113"/>
                    <a:gd name="T4" fmla="*/ 53 w 133"/>
                    <a:gd name="T5" fmla="*/ 92 h 113"/>
                    <a:gd name="T6" fmla="*/ 20 w 133"/>
                    <a:gd name="T7" fmla="*/ 0 h 113"/>
                    <a:gd name="T8" fmla="*/ 0 w 133"/>
                    <a:gd name="T9" fmla="*/ 13 h 113"/>
                    <a:gd name="T10" fmla="*/ 22 w 133"/>
                    <a:gd name="T11" fmla="*/ 37 h 113"/>
                    <a:gd name="T12" fmla="*/ 43 w 133"/>
                    <a:gd name="T13" fmla="*/ 96 h 113"/>
                    <a:gd name="T14" fmla="*/ 43 w 133"/>
                    <a:gd name="T15" fmla="*/ 99 h 113"/>
                    <a:gd name="T16" fmla="*/ 43 w 133"/>
                    <a:gd name="T17" fmla="*/ 100 h 113"/>
                    <a:gd name="T18" fmla="*/ 43 w 133"/>
                    <a:gd name="T19" fmla="*/ 100 h 113"/>
                    <a:gd name="T20" fmla="*/ 40 w 133"/>
                    <a:gd name="T21" fmla="*/ 112 h 113"/>
                    <a:gd name="T22" fmla="*/ 53 w 133"/>
                    <a:gd name="T23" fmla="*/ 113 h 113"/>
                    <a:gd name="T24" fmla="*/ 133 w 133"/>
                    <a:gd name="T25" fmla="*/ 71 h 113"/>
                    <a:gd name="T26" fmla="*/ 133 w 133"/>
                    <a:gd name="T27" fmla="*/ 70 h 113"/>
                    <a:gd name="T28" fmla="*/ 133 w 133"/>
                    <a:gd name="T29" fmla="*/ 69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3" h="113">
                      <a:moveTo>
                        <a:pt x="133" y="69"/>
                      </a:moveTo>
                      <a:cubicBezTo>
                        <a:pt x="131" y="38"/>
                        <a:pt x="113" y="12"/>
                        <a:pt x="87" y="0"/>
                      </a:cubicBezTo>
                      <a:cubicBezTo>
                        <a:pt x="53" y="92"/>
                        <a:pt x="53" y="92"/>
                        <a:pt x="53" y="92"/>
                      </a:cubicBezTo>
                      <a:cubicBezTo>
                        <a:pt x="20" y="0"/>
                        <a:pt x="20" y="0"/>
                        <a:pt x="20" y="0"/>
                      </a:cubicBezTo>
                      <a:cubicBezTo>
                        <a:pt x="13" y="4"/>
                        <a:pt x="6" y="8"/>
                        <a:pt x="0" y="13"/>
                      </a:cubicBezTo>
                      <a:cubicBezTo>
                        <a:pt x="9" y="20"/>
                        <a:pt x="16" y="28"/>
                        <a:pt x="22" y="37"/>
                      </a:cubicBezTo>
                      <a:cubicBezTo>
                        <a:pt x="34" y="55"/>
                        <a:pt x="41" y="75"/>
                        <a:pt x="43" y="96"/>
                      </a:cubicBezTo>
                      <a:cubicBezTo>
                        <a:pt x="43" y="97"/>
                        <a:pt x="43" y="98"/>
                        <a:pt x="43" y="99"/>
                      </a:cubicBezTo>
                      <a:cubicBezTo>
                        <a:pt x="43" y="100"/>
                        <a:pt x="43" y="100"/>
                        <a:pt x="43" y="100"/>
                      </a:cubicBezTo>
                      <a:cubicBezTo>
                        <a:pt x="43" y="100"/>
                        <a:pt x="43" y="100"/>
                        <a:pt x="43" y="100"/>
                      </a:cubicBezTo>
                      <a:cubicBezTo>
                        <a:pt x="43" y="104"/>
                        <a:pt x="41" y="108"/>
                        <a:pt x="40" y="112"/>
                      </a:cubicBezTo>
                      <a:cubicBezTo>
                        <a:pt x="44" y="112"/>
                        <a:pt x="49" y="113"/>
                        <a:pt x="53" y="113"/>
                      </a:cubicBezTo>
                      <a:cubicBezTo>
                        <a:pt x="97" y="112"/>
                        <a:pt x="132" y="90"/>
                        <a:pt x="133" y="71"/>
                      </a:cubicBezTo>
                      <a:cubicBezTo>
                        <a:pt x="133" y="71"/>
                        <a:pt x="133" y="71"/>
                        <a:pt x="133" y="70"/>
                      </a:cubicBezTo>
                      <a:cubicBezTo>
                        <a:pt x="133" y="70"/>
                        <a:pt x="133" y="69"/>
                        <a:pt x="133" y="69"/>
                      </a:cubicBez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grpSp>
      </p:grpSp>
      <p:grpSp>
        <p:nvGrpSpPr>
          <p:cNvPr id="86" name="组合 85"/>
          <p:cNvGrpSpPr/>
          <p:nvPr/>
        </p:nvGrpSpPr>
        <p:grpSpPr>
          <a:xfrm>
            <a:off x="1443741" y="2459458"/>
            <a:ext cx="966049" cy="978254"/>
            <a:chOff x="5237226" y="2582137"/>
            <a:chExt cx="914912" cy="926470"/>
          </a:xfrm>
          <a:solidFill>
            <a:sysClr val="window" lastClr="FFFFFF"/>
          </a:solidFill>
        </p:grpSpPr>
        <p:sp>
          <p:nvSpPr>
            <p:cNvPr id="87" name="Freeform 1812"/>
            <p:cNvSpPr/>
            <p:nvPr/>
          </p:nvSpPr>
          <p:spPr>
            <a:xfrm>
              <a:off x="5237226" y="2582137"/>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chemeClr val="tx1">
                <a:lumMod val="75000"/>
                <a:lumOff val="25000"/>
              </a:schemeClr>
            </a:solidFill>
            <a:ln w="9525">
              <a:solidFill>
                <a:sysClr val="window" lastClr="FFFFFF"/>
              </a:solid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nvGrpSpPr>
            <p:cNvPr id="88" name="组合 87"/>
            <p:cNvGrpSpPr/>
            <p:nvPr/>
          </p:nvGrpSpPr>
          <p:grpSpPr>
            <a:xfrm>
              <a:off x="5443702" y="2786512"/>
              <a:ext cx="478851" cy="491868"/>
              <a:chOff x="5572126" y="3962401"/>
              <a:chExt cx="525463" cy="539750"/>
            </a:xfrm>
            <a:grpFill/>
          </p:grpSpPr>
          <p:sp>
            <p:nvSpPr>
              <p:cNvPr id="89" name="Freeform 26"/>
              <p:cNvSpPr>
                <a:spLocks noEditPoints="1"/>
              </p:cNvSpPr>
              <p:nvPr/>
            </p:nvSpPr>
            <p:spPr bwMode="auto">
              <a:xfrm>
                <a:off x="5572126" y="4130676"/>
                <a:ext cx="371475" cy="371475"/>
              </a:xfrm>
              <a:custGeom>
                <a:avLst/>
                <a:gdLst>
                  <a:gd name="T0" fmla="*/ 258 w 258"/>
                  <a:gd name="T1" fmla="*/ 156 h 259"/>
                  <a:gd name="T2" fmla="*/ 258 w 258"/>
                  <a:gd name="T3" fmla="*/ 104 h 259"/>
                  <a:gd name="T4" fmla="*/ 239 w 258"/>
                  <a:gd name="T5" fmla="*/ 94 h 259"/>
                  <a:gd name="T6" fmla="*/ 232 w 258"/>
                  <a:gd name="T7" fmla="*/ 78 h 259"/>
                  <a:gd name="T8" fmla="*/ 239 w 258"/>
                  <a:gd name="T9" fmla="*/ 57 h 259"/>
                  <a:gd name="T10" fmla="*/ 202 w 258"/>
                  <a:gd name="T11" fmla="*/ 20 h 259"/>
                  <a:gd name="T12" fmla="*/ 180 w 258"/>
                  <a:gd name="T13" fmla="*/ 27 h 259"/>
                  <a:gd name="T14" fmla="*/ 166 w 258"/>
                  <a:gd name="T15" fmla="*/ 21 h 259"/>
                  <a:gd name="T16" fmla="*/ 155 w 258"/>
                  <a:gd name="T17" fmla="*/ 0 h 259"/>
                  <a:gd name="T18" fmla="*/ 103 w 258"/>
                  <a:gd name="T19" fmla="*/ 0 h 259"/>
                  <a:gd name="T20" fmla="*/ 92 w 258"/>
                  <a:gd name="T21" fmla="*/ 21 h 259"/>
                  <a:gd name="T22" fmla="*/ 79 w 258"/>
                  <a:gd name="T23" fmla="*/ 26 h 259"/>
                  <a:gd name="T24" fmla="*/ 56 w 258"/>
                  <a:gd name="T25" fmla="*/ 19 h 259"/>
                  <a:gd name="T26" fmla="*/ 19 w 258"/>
                  <a:gd name="T27" fmla="*/ 56 h 259"/>
                  <a:gd name="T28" fmla="*/ 26 w 258"/>
                  <a:gd name="T29" fmla="*/ 79 h 259"/>
                  <a:gd name="T30" fmla="*/ 21 w 258"/>
                  <a:gd name="T31" fmla="*/ 92 h 259"/>
                  <a:gd name="T32" fmla="*/ 0 w 258"/>
                  <a:gd name="T33" fmla="*/ 103 h 259"/>
                  <a:gd name="T34" fmla="*/ 0 w 258"/>
                  <a:gd name="T35" fmla="*/ 155 h 259"/>
                  <a:gd name="T36" fmla="*/ 20 w 258"/>
                  <a:gd name="T37" fmla="*/ 166 h 259"/>
                  <a:gd name="T38" fmla="*/ 26 w 258"/>
                  <a:gd name="T39" fmla="*/ 180 h 259"/>
                  <a:gd name="T40" fmla="*/ 19 w 258"/>
                  <a:gd name="T41" fmla="*/ 202 h 259"/>
                  <a:gd name="T42" fmla="*/ 56 w 258"/>
                  <a:gd name="T43" fmla="*/ 239 h 259"/>
                  <a:gd name="T44" fmla="*/ 76 w 258"/>
                  <a:gd name="T45" fmla="*/ 233 h 259"/>
                  <a:gd name="T46" fmla="*/ 92 w 258"/>
                  <a:gd name="T47" fmla="*/ 240 h 259"/>
                  <a:gd name="T48" fmla="*/ 102 w 258"/>
                  <a:gd name="T49" fmla="*/ 259 h 259"/>
                  <a:gd name="T50" fmla="*/ 155 w 258"/>
                  <a:gd name="T51" fmla="*/ 259 h 259"/>
                  <a:gd name="T52" fmla="*/ 164 w 258"/>
                  <a:gd name="T53" fmla="*/ 240 h 259"/>
                  <a:gd name="T54" fmla="*/ 181 w 258"/>
                  <a:gd name="T55" fmla="*/ 233 h 259"/>
                  <a:gd name="T56" fmla="*/ 201 w 258"/>
                  <a:gd name="T57" fmla="*/ 240 h 259"/>
                  <a:gd name="T58" fmla="*/ 238 w 258"/>
                  <a:gd name="T59" fmla="*/ 202 h 259"/>
                  <a:gd name="T60" fmla="*/ 232 w 258"/>
                  <a:gd name="T61" fmla="*/ 183 h 259"/>
                  <a:gd name="T62" fmla="*/ 239 w 258"/>
                  <a:gd name="T63" fmla="*/ 166 h 259"/>
                  <a:gd name="T64" fmla="*/ 258 w 258"/>
                  <a:gd name="T65" fmla="*/ 156 h 259"/>
                  <a:gd name="T66" fmla="*/ 187 w 258"/>
                  <a:gd name="T67" fmla="*/ 130 h 259"/>
                  <a:gd name="T68" fmla="*/ 130 w 258"/>
                  <a:gd name="T69" fmla="*/ 188 h 259"/>
                  <a:gd name="T70" fmla="*/ 71 w 258"/>
                  <a:gd name="T71" fmla="*/ 130 h 259"/>
                  <a:gd name="T72" fmla="*/ 130 w 258"/>
                  <a:gd name="T73" fmla="*/ 72 h 259"/>
                  <a:gd name="T74" fmla="*/ 187 w 258"/>
                  <a:gd name="T75" fmla="*/ 13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8" h="259">
                    <a:moveTo>
                      <a:pt x="258" y="156"/>
                    </a:moveTo>
                    <a:cubicBezTo>
                      <a:pt x="258" y="104"/>
                      <a:pt x="258" y="104"/>
                      <a:pt x="258" y="104"/>
                    </a:cubicBezTo>
                    <a:cubicBezTo>
                      <a:pt x="239" y="94"/>
                      <a:pt x="239" y="94"/>
                      <a:pt x="239" y="94"/>
                    </a:cubicBezTo>
                    <a:cubicBezTo>
                      <a:pt x="237" y="88"/>
                      <a:pt x="235" y="83"/>
                      <a:pt x="232" y="78"/>
                    </a:cubicBezTo>
                    <a:cubicBezTo>
                      <a:pt x="239" y="57"/>
                      <a:pt x="239" y="57"/>
                      <a:pt x="239" y="57"/>
                    </a:cubicBezTo>
                    <a:cubicBezTo>
                      <a:pt x="202" y="20"/>
                      <a:pt x="202" y="20"/>
                      <a:pt x="202" y="20"/>
                    </a:cubicBezTo>
                    <a:cubicBezTo>
                      <a:pt x="180" y="27"/>
                      <a:pt x="180" y="27"/>
                      <a:pt x="180" y="27"/>
                    </a:cubicBezTo>
                    <a:cubicBezTo>
                      <a:pt x="175" y="25"/>
                      <a:pt x="171" y="23"/>
                      <a:pt x="166" y="21"/>
                    </a:cubicBezTo>
                    <a:cubicBezTo>
                      <a:pt x="155" y="0"/>
                      <a:pt x="155" y="0"/>
                      <a:pt x="155" y="0"/>
                    </a:cubicBezTo>
                    <a:cubicBezTo>
                      <a:pt x="103" y="0"/>
                      <a:pt x="103" y="0"/>
                      <a:pt x="103" y="0"/>
                    </a:cubicBezTo>
                    <a:cubicBezTo>
                      <a:pt x="92" y="21"/>
                      <a:pt x="92" y="21"/>
                      <a:pt x="92" y="21"/>
                    </a:cubicBezTo>
                    <a:cubicBezTo>
                      <a:pt x="88" y="23"/>
                      <a:pt x="83" y="25"/>
                      <a:pt x="79" y="26"/>
                    </a:cubicBezTo>
                    <a:cubicBezTo>
                      <a:pt x="56" y="19"/>
                      <a:pt x="56" y="19"/>
                      <a:pt x="56" y="19"/>
                    </a:cubicBezTo>
                    <a:cubicBezTo>
                      <a:pt x="19" y="56"/>
                      <a:pt x="19" y="56"/>
                      <a:pt x="19" y="56"/>
                    </a:cubicBezTo>
                    <a:cubicBezTo>
                      <a:pt x="26" y="79"/>
                      <a:pt x="26" y="79"/>
                      <a:pt x="26" y="79"/>
                    </a:cubicBezTo>
                    <a:cubicBezTo>
                      <a:pt x="24" y="83"/>
                      <a:pt x="22" y="87"/>
                      <a:pt x="21" y="92"/>
                    </a:cubicBezTo>
                    <a:cubicBezTo>
                      <a:pt x="0" y="103"/>
                      <a:pt x="0" y="103"/>
                      <a:pt x="0" y="103"/>
                    </a:cubicBezTo>
                    <a:cubicBezTo>
                      <a:pt x="0" y="155"/>
                      <a:pt x="0" y="155"/>
                      <a:pt x="0" y="155"/>
                    </a:cubicBezTo>
                    <a:cubicBezTo>
                      <a:pt x="20" y="166"/>
                      <a:pt x="20" y="166"/>
                      <a:pt x="20" y="166"/>
                    </a:cubicBezTo>
                    <a:cubicBezTo>
                      <a:pt x="21" y="171"/>
                      <a:pt x="23" y="176"/>
                      <a:pt x="26" y="180"/>
                    </a:cubicBezTo>
                    <a:cubicBezTo>
                      <a:pt x="19" y="202"/>
                      <a:pt x="19" y="202"/>
                      <a:pt x="19" y="202"/>
                    </a:cubicBezTo>
                    <a:cubicBezTo>
                      <a:pt x="56" y="239"/>
                      <a:pt x="56" y="239"/>
                      <a:pt x="56" y="239"/>
                    </a:cubicBezTo>
                    <a:cubicBezTo>
                      <a:pt x="76" y="233"/>
                      <a:pt x="76" y="233"/>
                      <a:pt x="76" y="233"/>
                    </a:cubicBezTo>
                    <a:cubicBezTo>
                      <a:pt x="81" y="235"/>
                      <a:pt x="87" y="238"/>
                      <a:pt x="92" y="240"/>
                    </a:cubicBezTo>
                    <a:cubicBezTo>
                      <a:pt x="102" y="259"/>
                      <a:pt x="102" y="259"/>
                      <a:pt x="102" y="259"/>
                    </a:cubicBezTo>
                    <a:cubicBezTo>
                      <a:pt x="155" y="259"/>
                      <a:pt x="155" y="259"/>
                      <a:pt x="155" y="259"/>
                    </a:cubicBezTo>
                    <a:cubicBezTo>
                      <a:pt x="164" y="240"/>
                      <a:pt x="164" y="240"/>
                      <a:pt x="164" y="240"/>
                    </a:cubicBezTo>
                    <a:cubicBezTo>
                      <a:pt x="170" y="239"/>
                      <a:pt x="176" y="236"/>
                      <a:pt x="181" y="233"/>
                    </a:cubicBezTo>
                    <a:cubicBezTo>
                      <a:pt x="201" y="240"/>
                      <a:pt x="201" y="240"/>
                      <a:pt x="201" y="240"/>
                    </a:cubicBezTo>
                    <a:cubicBezTo>
                      <a:pt x="238" y="202"/>
                      <a:pt x="238" y="202"/>
                      <a:pt x="238" y="202"/>
                    </a:cubicBezTo>
                    <a:cubicBezTo>
                      <a:pt x="232" y="183"/>
                      <a:pt x="232" y="183"/>
                      <a:pt x="232" y="183"/>
                    </a:cubicBezTo>
                    <a:cubicBezTo>
                      <a:pt x="235" y="177"/>
                      <a:pt x="237" y="172"/>
                      <a:pt x="239" y="166"/>
                    </a:cubicBezTo>
                    <a:lnTo>
                      <a:pt x="258" y="156"/>
                    </a:lnTo>
                    <a:close/>
                    <a:moveTo>
                      <a:pt x="187" y="130"/>
                    </a:moveTo>
                    <a:cubicBezTo>
                      <a:pt x="187" y="162"/>
                      <a:pt x="161" y="188"/>
                      <a:pt x="130" y="188"/>
                    </a:cubicBezTo>
                    <a:cubicBezTo>
                      <a:pt x="97" y="188"/>
                      <a:pt x="71" y="162"/>
                      <a:pt x="71" y="130"/>
                    </a:cubicBezTo>
                    <a:cubicBezTo>
                      <a:pt x="71" y="98"/>
                      <a:pt x="97" y="72"/>
                      <a:pt x="130" y="72"/>
                    </a:cubicBezTo>
                    <a:cubicBezTo>
                      <a:pt x="161" y="72"/>
                      <a:pt x="187" y="98"/>
                      <a:pt x="187" y="130"/>
                    </a:cubicBezTo>
                    <a:close/>
                  </a:path>
                </a:pathLst>
              </a:custGeom>
              <a:grpFill/>
              <a:ln w="12700" cap="flat" cmpd="sng" algn="ctr">
                <a:solidFill>
                  <a:sysClr val="window" lastClr="FFFFFF"/>
                </a:solidFill>
                <a:prstDash val="solid"/>
                <a:miter lim="800000"/>
              </a:ln>
              <a:effectLst/>
            </p:spPr>
            <p:txBody>
              <a:bodyPr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white"/>
                  </a:solidFill>
                  <a:effectLst/>
                  <a:uLnTx/>
                  <a:uFillTx/>
                  <a:latin typeface="微软雅黑"/>
                  <a:ea typeface="微软雅黑"/>
                  <a:cs typeface="+mn-ea"/>
                  <a:sym typeface="+mn-lt"/>
                </a:endParaRPr>
              </a:p>
            </p:txBody>
          </p:sp>
          <p:sp>
            <p:nvSpPr>
              <p:cNvPr id="90" name="Freeform 27"/>
              <p:cNvSpPr>
                <a:spLocks noEditPoints="1"/>
              </p:cNvSpPr>
              <p:nvPr/>
            </p:nvSpPr>
            <p:spPr bwMode="auto">
              <a:xfrm>
                <a:off x="5818189" y="3962401"/>
                <a:ext cx="192088" cy="188913"/>
              </a:xfrm>
              <a:custGeom>
                <a:avLst/>
                <a:gdLst>
                  <a:gd name="T0" fmla="*/ 133 w 133"/>
                  <a:gd name="T1" fmla="*/ 80 h 132"/>
                  <a:gd name="T2" fmla="*/ 133 w 133"/>
                  <a:gd name="T3" fmla="*/ 53 h 132"/>
                  <a:gd name="T4" fmla="*/ 123 w 133"/>
                  <a:gd name="T5" fmla="*/ 48 h 132"/>
                  <a:gd name="T6" fmla="*/ 120 w 133"/>
                  <a:gd name="T7" fmla="*/ 40 h 132"/>
                  <a:gd name="T8" fmla="*/ 123 w 133"/>
                  <a:gd name="T9" fmla="*/ 29 h 132"/>
                  <a:gd name="T10" fmla="*/ 104 w 133"/>
                  <a:gd name="T11" fmla="*/ 9 h 132"/>
                  <a:gd name="T12" fmla="*/ 93 w 133"/>
                  <a:gd name="T13" fmla="*/ 13 h 132"/>
                  <a:gd name="T14" fmla="*/ 86 w 133"/>
                  <a:gd name="T15" fmla="*/ 10 h 132"/>
                  <a:gd name="T16" fmla="*/ 80 w 133"/>
                  <a:gd name="T17" fmla="*/ 0 h 132"/>
                  <a:gd name="T18" fmla="*/ 53 w 133"/>
                  <a:gd name="T19" fmla="*/ 0 h 132"/>
                  <a:gd name="T20" fmla="*/ 48 w 133"/>
                  <a:gd name="T21" fmla="*/ 10 h 132"/>
                  <a:gd name="T22" fmla="*/ 41 w 133"/>
                  <a:gd name="T23" fmla="*/ 13 h 132"/>
                  <a:gd name="T24" fmla="*/ 29 w 133"/>
                  <a:gd name="T25" fmla="*/ 9 h 132"/>
                  <a:gd name="T26" fmla="*/ 10 w 133"/>
                  <a:gd name="T27" fmla="*/ 28 h 132"/>
                  <a:gd name="T28" fmla="*/ 14 w 133"/>
                  <a:gd name="T29" fmla="*/ 40 h 132"/>
                  <a:gd name="T30" fmla="*/ 11 w 133"/>
                  <a:gd name="T31" fmla="*/ 47 h 132"/>
                  <a:gd name="T32" fmla="*/ 0 w 133"/>
                  <a:gd name="T33" fmla="*/ 52 h 132"/>
                  <a:gd name="T34" fmla="*/ 0 w 133"/>
                  <a:gd name="T35" fmla="*/ 79 h 132"/>
                  <a:gd name="T36" fmla="*/ 11 w 133"/>
                  <a:gd name="T37" fmla="*/ 85 h 132"/>
                  <a:gd name="T38" fmla="*/ 13 w 133"/>
                  <a:gd name="T39" fmla="*/ 92 h 132"/>
                  <a:gd name="T40" fmla="*/ 10 w 133"/>
                  <a:gd name="T41" fmla="*/ 103 h 132"/>
                  <a:gd name="T42" fmla="*/ 29 w 133"/>
                  <a:gd name="T43" fmla="*/ 122 h 132"/>
                  <a:gd name="T44" fmla="*/ 39 w 133"/>
                  <a:gd name="T45" fmla="*/ 119 h 132"/>
                  <a:gd name="T46" fmla="*/ 48 w 133"/>
                  <a:gd name="T47" fmla="*/ 122 h 132"/>
                  <a:gd name="T48" fmla="*/ 53 w 133"/>
                  <a:gd name="T49" fmla="*/ 132 h 132"/>
                  <a:gd name="T50" fmla="*/ 80 w 133"/>
                  <a:gd name="T51" fmla="*/ 132 h 132"/>
                  <a:gd name="T52" fmla="*/ 85 w 133"/>
                  <a:gd name="T53" fmla="*/ 123 h 132"/>
                  <a:gd name="T54" fmla="*/ 94 w 133"/>
                  <a:gd name="T55" fmla="*/ 119 h 132"/>
                  <a:gd name="T56" fmla="*/ 104 w 133"/>
                  <a:gd name="T57" fmla="*/ 122 h 132"/>
                  <a:gd name="T58" fmla="*/ 123 w 133"/>
                  <a:gd name="T59" fmla="*/ 103 h 132"/>
                  <a:gd name="T60" fmla="*/ 120 w 133"/>
                  <a:gd name="T61" fmla="*/ 93 h 132"/>
                  <a:gd name="T62" fmla="*/ 123 w 133"/>
                  <a:gd name="T63" fmla="*/ 85 h 132"/>
                  <a:gd name="T64" fmla="*/ 133 w 133"/>
                  <a:gd name="T65" fmla="*/ 80 h 132"/>
                  <a:gd name="T66" fmla="*/ 97 w 133"/>
                  <a:gd name="T67" fmla="*/ 66 h 132"/>
                  <a:gd name="T68" fmla="*/ 67 w 133"/>
                  <a:gd name="T69" fmla="*/ 96 h 132"/>
                  <a:gd name="T70" fmla="*/ 37 w 133"/>
                  <a:gd name="T71" fmla="*/ 66 h 132"/>
                  <a:gd name="T72" fmla="*/ 67 w 133"/>
                  <a:gd name="T73" fmla="*/ 37 h 132"/>
                  <a:gd name="T74" fmla="*/ 97 w 133"/>
                  <a:gd name="T75" fmla="*/ 6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3" h="132">
                    <a:moveTo>
                      <a:pt x="133" y="80"/>
                    </a:moveTo>
                    <a:cubicBezTo>
                      <a:pt x="133" y="53"/>
                      <a:pt x="133" y="53"/>
                      <a:pt x="133" y="53"/>
                    </a:cubicBezTo>
                    <a:cubicBezTo>
                      <a:pt x="123" y="48"/>
                      <a:pt x="123" y="48"/>
                      <a:pt x="123" y="48"/>
                    </a:cubicBezTo>
                    <a:cubicBezTo>
                      <a:pt x="122" y="45"/>
                      <a:pt x="121" y="42"/>
                      <a:pt x="120" y="40"/>
                    </a:cubicBezTo>
                    <a:cubicBezTo>
                      <a:pt x="123" y="29"/>
                      <a:pt x="123" y="29"/>
                      <a:pt x="123" y="29"/>
                    </a:cubicBezTo>
                    <a:cubicBezTo>
                      <a:pt x="104" y="9"/>
                      <a:pt x="104" y="9"/>
                      <a:pt x="104" y="9"/>
                    </a:cubicBezTo>
                    <a:cubicBezTo>
                      <a:pt x="93" y="13"/>
                      <a:pt x="93" y="13"/>
                      <a:pt x="93" y="13"/>
                    </a:cubicBezTo>
                    <a:cubicBezTo>
                      <a:pt x="91" y="12"/>
                      <a:pt x="88" y="11"/>
                      <a:pt x="86" y="10"/>
                    </a:cubicBezTo>
                    <a:cubicBezTo>
                      <a:pt x="80" y="0"/>
                      <a:pt x="80" y="0"/>
                      <a:pt x="80" y="0"/>
                    </a:cubicBezTo>
                    <a:cubicBezTo>
                      <a:pt x="53" y="0"/>
                      <a:pt x="53" y="0"/>
                      <a:pt x="53" y="0"/>
                    </a:cubicBezTo>
                    <a:cubicBezTo>
                      <a:pt x="48" y="10"/>
                      <a:pt x="48" y="10"/>
                      <a:pt x="48" y="10"/>
                    </a:cubicBezTo>
                    <a:cubicBezTo>
                      <a:pt x="46" y="11"/>
                      <a:pt x="43" y="12"/>
                      <a:pt x="41" y="13"/>
                    </a:cubicBezTo>
                    <a:cubicBezTo>
                      <a:pt x="29" y="9"/>
                      <a:pt x="29" y="9"/>
                      <a:pt x="29" y="9"/>
                    </a:cubicBezTo>
                    <a:cubicBezTo>
                      <a:pt x="10" y="28"/>
                      <a:pt x="10" y="28"/>
                      <a:pt x="10" y="28"/>
                    </a:cubicBezTo>
                    <a:cubicBezTo>
                      <a:pt x="14" y="40"/>
                      <a:pt x="14" y="40"/>
                      <a:pt x="14" y="40"/>
                    </a:cubicBezTo>
                    <a:cubicBezTo>
                      <a:pt x="13" y="42"/>
                      <a:pt x="12" y="44"/>
                      <a:pt x="11" y="47"/>
                    </a:cubicBezTo>
                    <a:cubicBezTo>
                      <a:pt x="0" y="52"/>
                      <a:pt x="0" y="52"/>
                      <a:pt x="0" y="52"/>
                    </a:cubicBezTo>
                    <a:cubicBezTo>
                      <a:pt x="0" y="79"/>
                      <a:pt x="0" y="79"/>
                      <a:pt x="0" y="79"/>
                    </a:cubicBezTo>
                    <a:cubicBezTo>
                      <a:pt x="11" y="85"/>
                      <a:pt x="11" y="85"/>
                      <a:pt x="11" y="85"/>
                    </a:cubicBezTo>
                    <a:cubicBezTo>
                      <a:pt x="11" y="87"/>
                      <a:pt x="12" y="90"/>
                      <a:pt x="13" y="92"/>
                    </a:cubicBezTo>
                    <a:cubicBezTo>
                      <a:pt x="10" y="103"/>
                      <a:pt x="10" y="103"/>
                      <a:pt x="10" y="103"/>
                    </a:cubicBezTo>
                    <a:cubicBezTo>
                      <a:pt x="29" y="122"/>
                      <a:pt x="29" y="122"/>
                      <a:pt x="29" y="122"/>
                    </a:cubicBezTo>
                    <a:cubicBezTo>
                      <a:pt x="39" y="119"/>
                      <a:pt x="39" y="119"/>
                      <a:pt x="39" y="119"/>
                    </a:cubicBezTo>
                    <a:cubicBezTo>
                      <a:pt x="42" y="120"/>
                      <a:pt x="45" y="122"/>
                      <a:pt x="48" y="122"/>
                    </a:cubicBezTo>
                    <a:cubicBezTo>
                      <a:pt x="53" y="132"/>
                      <a:pt x="53" y="132"/>
                      <a:pt x="53" y="132"/>
                    </a:cubicBezTo>
                    <a:cubicBezTo>
                      <a:pt x="80" y="132"/>
                      <a:pt x="80" y="132"/>
                      <a:pt x="80" y="132"/>
                    </a:cubicBezTo>
                    <a:cubicBezTo>
                      <a:pt x="85" y="123"/>
                      <a:pt x="85" y="123"/>
                      <a:pt x="85" y="123"/>
                    </a:cubicBezTo>
                    <a:cubicBezTo>
                      <a:pt x="88" y="122"/>
                      <a:pt x="91" y="121"/>
                      <a:pt x="94" y="119"/>
                    </a:cubicBezTo>
                    <a:cubicBezTo>
                      <a:pt x="104" y="122"/>
                      <a:pt x="104" y="122"/>
                      <a:pt x="104" y="122"/>
                    </a:cubicBezTo>
                    <a:cubicBezTo>
                      <a:pt x="123" y="103"/>
                      <a:pt x="123" y="103"/>
                      <a:pt x="123" y="103"/>
                    </a:cubicBezTo>
                    <a:cubicBezTo>
                      <a:pt x="120" y="93"/>
                      <a:pt x="120" y="93"/>
                      <a:pt x="120" y="93"/>
                    </a:cubicBezTo>
                    <a:cubicBezTo>
                      <a:pt x="121" y="90"/>
                      <a:pt x="122" y="88"/>
                      <a:pt x="123" y="85"/>
                    </a:cubicBezTo>
                    <a:lnTo>
                      <a:pt x="133" y="80"/>
                    </a:lnTo>
                    <a:close/>
                    <a:moveTo>
                      <a:pt x="97" y="66"/>
                    </a:moveTo>
                    <a:cubicBezTo>
                      <a:pt x="97" y="83"/>
                      <a:pt x="83" y="96"/>
                      <a:pt x="67" y="96"/>
                    </a:cubicBezTo>
                    <a:cubicBezTo>
                      <a:pt x="50" y="96"/>
                      <a:pt x="37" y="83"/>
                      <a:pt x="37" y="66"/>
                    </a:cubicBezTo>
                    <a:cubicBezTo>
                      <a:pt x="37" y="50"/>
                      <a:pt x="50" y="37"/>
                      <a:pt x="67" y="37"/>
                    </a:cubicBezTo>
                    <a:cubicBezTo>
                      <a:pt x="83" y="37"/>
                      <a:pt x="97" y="50"/>
                      <a:pt x="97" y="66"/>
                    </a:cubicBezTo>
                    <a:close/>
                  </a:path>
                </a:pathLst>
              </a:custGeom>
              <a:grpFill/>
              <a:ln w="12700" cap="flat" cmpd="sng" algn="ctr">
                <a:solidFill>
                  <a:sysClr val="window" lastClr="FFFFFF"/>
                </a:solidFill>
                <a:prstDash val="solid"/>
                <a:miter lim="800000"/>
              </a:ln>
              <a:effectLst/>
            </p:spPr>
            <p:txBody>
              <a:bodyPr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white"/>
                  </a:solidFill>
                  <a:effectLst/>
                  <a:uLnTx/>
                  <a:uFillTx/>
                  <a:latin typeface="微软雅黑"/>
                  <a:ea typeface="微软雅黑"/>
                  <a:cs typeface="+mn-ea"/>
                  <a:sym typeface="+mn-lt"/>
                </a:endParaRPr>
              </a:p>
            </p:txBody>
          </p:sp>
          <p:sp>
            <p:nvSpPr>
              <p:cNvPr id="91" name="Freeform 28"/>
              <p:cNvSpPr>
                <a:spLocks noEditPoints="1"/>
              </p:cNvSpPr>
              <p:nvPr/>
            </p:nvSpPr>
            <p:spPr bwMode="auto">
              <a:xfrm>
                <a:off x="5942014" y="4138613"/>
                <a:ext cx="155575" cy="155575"/>
              </a:xfrm>
              <a:custGeom>
                <a:avLst/>
                <a:gdLst>
                  <a:gd name="T0" fmla="*/ 108 w 108"/>
                  <a:gd name="T1" fmla="*/ 65 h 108"/>
                  <a:gd name="T2" fmla="*/ 108 w 108"/>
                  <a:gd name="T3" fmla="*/ 43 h 108"/>
                  <a:gd name="T4" fmla="*/ 100 w 108"/>
                  <a:gd name="T5" fmla="*/ 39 h 108"/>
                  <a:gd name="T6" fmla="*/ 97 w 108"/>
                  <a:gd name="T7" fmla="*/ 33 h 108"/>
                  <a:gd name="T8" fmla="*/ 100 w 108"/>
                  <a:gd name="T9" fmla="*/ 24 h 108"/>
                  <a:gd name="T10" fmla="*/ 84 w 108"/>
                  <a:gd name="T11" fmla="*/ 8 h 108"/>
                  <a:gd name="T12" fmla="*/ 75 w 108"/>
                  <a:gd name="T13" fmla="*/ 11 h 108"/>
                  <a:gd name="T14" fmla="*/ 70 w 108"/>
                  <a:gd name="T15" fmla="*/ 9 h 108"/>
                  <a:gd name="T16" fmla="*/ 65 w 108"/>
                  <a:gd name="T17" fmla="*/ 0 h 108"/>
                  <a:gd name="T18" fmla="*/ 43 w 108"/>
                  <a:gd name="T19" fmla="*/ 0 h 108"/>
                  <a:gd name="T20" fmla="*/ 39 w 108"/>
                  <a:gd name="T21" fmla="*/ 9 h 108"/>
                  <a:gd name="T22" fmla="*/ 33 w 108"/>
                  <a:gd name="T23" fmla="*/ 11 h 108"/>
                  <a:gd name="T24" fmla="*/ 24 w 108"/>
                  <a:gd name="T25" fmla="*/ 8 h 108"/>
                  <a:gd name="T26" fmla="*/ 8 w 108"/>
                  <a:gd name="T27" fmla="*/ 24 h 108"/>
                  <a:gd name="T28" fmla="*/ 11 w 108"/>
                  <a:gd name="T29" fmla="*/ 33 h 108"/>
                  <a:gd name="T30" fmla="*/ 9 w 108"/>
                  <a:gd name="T31" fmla="*/ 39 h 108"/>
                  <a:gd name="T32" fmla="*/ 0 w 108"/>
                  <a:gd name="T33" fmla="*/ 43 h 108"/>
                  <a:gd name="T34" fmla="*/ 0 w 108"/>
                  <a:gd name="T35" fmla="*/ 65 h 108"/>
                  <a:gd name="T36" fmla="*/ 8 w 108"/>
                  <a:gd name="T37" fmla="*/ 69 h 108"/>
                  <a:gd name="T38" fmla="*/ 11 w 108"/>
                  <a:gd name="T39" fmla="*/ 76 h 108"/>
                  <a:gd name="T40" fmla="*/ 8 w 108"/>
                  <a:gd name="T41" fmla="*/ 84 h 108"/>
                  <a:gd name="T42" fmla="*/ 23 w 108"/>
                  <a:gd name="T43" fmla="*/ 100 h 108"/>
                  <a:gd name="T44" fmla="*/ 32 w 108"/>
                  <a:gd name="T45" fmla="*/ 97 h 108"/>
                  <a:gd name="T46" fmla="*/ 39 w 108"/>
                  <a:gd name="T47" fmla="*/ 100 h 108"/>
                  <a:gd name="T48" fmla="*/ 43 w 108"/>
                  <a:gd name="T49" fmla="*/ 108 h 108"/>
                  <a:gd name="T50" fmla="*/ 65 w 108"/>
                  <a:gd name="T51" fmla="*/ 108 h 108"/>
                  <a:gd name="T52" fmla="*/ 69 w 108"/>
                  <a:gd name="T53" fmla="*/ 100 h 108"/>
                  <a:gd name="T54" fmla="*/ 76 w 108"/>
                  <a:gd name="T55" fmla="*/ 98 h 108"/>
                  <a:gd name="T56" fmla="*/ 84 w 108"/>
                  <a:gd name="T57" fmla="*/ 100 h 108"/>
                  <a:gd name="T58" fmla="*/ 100 w 108"/>
                  <a:gd name="T59" fmla="*/ 85 h 108"/>
                  <a:gd name="T60" fmla="*/ 97 w 108"/>
                  <a:gd name="T61" fmla="*/ 76 h 108"/>
                  <a:gd name="T62" fmla="*/ 100 w 108"/>
                  <a:gd name="T63" fmla="*/ 69 h 108"/>
                  <a:gd name="T64" fmla="*/ 108 w 108"/>
                  <a:gd name="T65" fmla="*/ 65 h 108"/>
                  <a:gd name="T66" fmla="*/ 78 w 108"/>
                  <a:gd name="T67" fmla="*/ 54 h 108"/>
                  <a:gd name="T68" fmla="*/ 54 w 108"/>
                  <a:gd name="T69" fmla="*/ 79 h 108"/>
                  <a:gd name="T70" fmla="*/ 30 w 108"/>
                  <a:gd name="T71" fmla="*/ 54 h 108"/>
                  <a:gd name="T72" fmla="*/ 54 w 108"/>
                  <a:gd name="T73" fmla="*/ 30 h 108"/>
                  <a:gd name="T74" fmla="*/ 78 w 108"/>
                  <a:gd name="T75"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108">
                    <a:moveTo>
                      <a:pt x="108" y="65"/>
                    </a:moveTo>
                    <a:cubicBezTo>
                      <a:pt x="108" y="43"/>
                      <a:pt x="108" y="43"/>
                      <a:pt x="108" y="43"/>
                    </a:cubicBezTo>
                    <a:cubicBezTo>
                      <a:pt x="100" y="39"/>
                      <a:pt x="100" y="39"/>
                      <a:pt x="100" y="39"/>
                    </a:cubicBezTo>
                    <a:cubicBezTo>
                      <a:pt x="99" y="37"/>
                      <a:pt x="98" y="35"/>
                      <a:pt x="97" y="33"/>
                    </a:cubicBezTo>
                    <a:cubicBezTo>
                      <a:pt x="100" y="24"/>
                      <a:pt x="100" y="24"/>
                      <a:pt x="100" y="24"/>
                    </a:cubicBezTo>
                    <a:cubicBezTo>
                      <a:pt x="84" y="8"/>
                      <a:pt x="84" y="8"/>
                      <a:pt x="84" y="8"/>
                    </a:cubicBezTo>
                    <a:cubicBezTo>
                      <a:pt x="75" y="11"/>
                      <a:pt x="75" y="11"/>
                      <a:pt x="75" y="11"/>
                    </a:cubicBezTo>
                    <a:cubicBezTo>
                      <a:pt x="73" y="10"/>
                      <a:pt x="72" y="10"/>
                      <a:pt x="70" y="9"/>
                    </a:cubicBezTo>
                    <a:cubicBezTo>
                      <a:pt x="65" y="0"/>
                      <a:pt x="65" y="0"/>
                      <a:pt x="65" y="0"/>
                    </a:cubicBezTo>
                    <a:cubicBezTo>
                      <a:pt x="43" y="0"/>
                      <a:pt x="43" y="0"/>
                      <a:pt x="43" y="0"/>
                    </a:cubicBezTo>
                    <a:cubicBezTo>
                      <a:pt x="39" y="9"/>
                      <a:pt x="39" y="9"/>
                      <a:pt x="39" y="9"/>
                    </a:cubicBezTo>
                    <a:cubicBezTo>
                      <a:pt x="37" y="10"/>
                      <a:pt x="35" y="10"/>
                      <a:pt x="33" y="11"/>
                    </a:cubicBezTo>
                    <a:cubicBezTo>
                      <a:pt x="24" y="8"/>
                      <a:pt x="24" y="8"/>
                      <a:pt x="24" y="8"/>
                    </a:cubicBezTo>
                    <a:cubicBezTo>
                      <a:pt x="8" y="24"/>
                      <a:pt x="8" y="24"/>
                      <a:pt x="8" y="24"/>
                    </a:cubicBezTo>
                    <a:cubicBezTo>
                      <a:pt x="11" y="33"/>
                      <a:pt x="11" y="33"/>
                      <a:pt x="11" y="33"/>
                    </a:cubicBezTo>
                    <a:cubicBezTo>
                      <a:pt x="10" y="35"/>
                      <a:pt x="9" y="37"/>
                      <a:pt x="9" y="39"/>
                    </a:cubicBezTo>
                    <a:cubicBezTo>
                      <a:pt x="0" y="43"/>
                      <a:pt x="0" y="43"/>
                      <a:pt x="0" y="43"/>
                    </a:cubicBezTo>
                    <a:cubicBezTo>
                      <a:pt x="0" y="65"/>
                      <a:pt x="0" y="65"/>
                      <a:pt x="0" y="65"/>
                    </a:cubicBezTo>
                    <a:cubicBezTo>
                      <a:pt x="8" y="69"/>
                      <a:pt x="8" y="69"/>
                      <a:pt x="8" y="69"/>
                    </a:cubicBezTo>
                    <a:cubicBezTo>
                      <a:pt x="9" y="71"/>
                      <a:pt x="10" y="73"/>
                      <a:pt x="11" y="76"/>
                    </a:cubicBezTo>
                    <a:cubicBezTo>
                      <a:pt x="8" y="84"/>
                      <a:pt x="8" y="84"/>
                      <a:pt x="8" y="84"/>
                    </a:cubicBezTo>
                    <a:cubicBezTo>
                      <a:pt x="23" y="100"/>
                      <a:pt x="23" y="100"/>
                      <a:pt x="23" y="100"/>
                    </a:cubicBezTo>
                    <a:cubicBezTo>
                      <a:pt x="32" y="97"/>
                      <a:pt x="32" y="97"/>
                      <a:pt x="32" y="97"/>
                    </a:cubicBezTo>
                    <a:cubicBezTo>
                      <a:pt x="34" y="98"/>
                      <a:pt x="36" y="99"/>
                      <a:pt x="39" y="100"/>
                    </a:cubicBezTo>
                    <a:cubicBezTo>
                      <a:pt x="43" y="108"/>
                      <a:pt x="43" y="108"/>
                      <a:pt x="43" y="108"/>
                    </a:cubicBezTo>
                    <a:cubicBezTo>
                      <a:pt x="65" y="108"/>
                      <a:pt x="65" y="108"/>
                      <a:pt x="65" y="108"/>
                    </a:cubicBezTo>
                    <a:cubicBezTo>
                      <a:pt x="69" y="100"/>
                      <a:pt x="69" y="100"/>
                      <a:pt x="69" y="100"/>
                    </a:cubicBezTo>
                    <a:cubicBezTo>
                      <a:pt x="71" y="100"/>
                      <a:pt x="74" y="99"/>
                      <a:pt x="76" y="98"/>
                    </a:cubicBezTo>
                    <a:cubicBezTo>
                      <a:pt x="84" y="100"/>
                      <a:pt x="84" y="100"/>
                      <a:pt x="84" y="100"/>
                    </a:cubicBezTo>
                    <a:cubicBezTo>
                      <a:pt x="100" y="85"/>
                      <a:pt x="100" y="85"/>
                      <a:pt x="100" y="85"/>
                    </a:cubicBezTo>
                    <a:cubicBezTo>
                      <a:pt x="97" y="76"/>
                      <a:pt x="97" y="76"/>
                      <a:pt x="97" y="76"/>
                    </a:cubicBezTo>
                    <a:cubicBezTo>
                      <a:pt x="98" y="74"/>
                      <a:pt x="99" y="72"/>
                      <a:pt x="100" y="69"/>
                    </a:cubicBezTo>
                    <a:lnTo>
                      <a:pt x="108" y="65"/>
                    </a:lnTo>
                    <a:close/>
                    <a:moveTo>
                      <a:pt x="78" y="54"/>
                    </a:moveTo>
                    <a:cubicBezTo>
                      <a:pt x="78" y="68"/>
                      <a:pt x="68" y="79"/>
                      <a:pt x="54" y="79"/>
                    </a:cubicBezTo>
                    <a:cubicBezTo>
                      <a:pt x="41" y="79"/>
                      <a:pt x="30" y="68"/>
                      <a:pt x="30" y="54"/>
                    </a:cubicBezTo>
                    <a:cubicBezTo>
                      <a:pt x="30" y="41"/>
                      <a:pt x="41" y="30"/>
                      <a:pt x="54" y="30"/>
                    </a:cubicBezTo>
                    <a:cubicBezTo>
                      <a:pt x="68" y="30"/>
                      <a:pt x="78" y="41"/>
                      <a:pt x="78" y="54"/>
                    </a:cubicBezTo>
                    <a:close/>
                  </a:path>
                </a:pathLst>
              </a:custGeom>
              <a:grpFill/>
              <a:ln w="12700" cap="flat" cmpd="sng" algn="ctr">
                <a:solidFill>
                  <a:sysClr val="window" lastClr="FFFFFF"/>
                </a:solidFill>
                <a:prstDash val="solid"/>
                <a:miter lim="800000"/>
              </a:ln>
              <a:effectLst/>
            </p:spPr>
            <p:txBody>
              <a:bodyPr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white"/>
                  </a:solidFill>
                  <a:effectLst/>
                  <a:uLnTx/>
                  <a:uFillTx/>
                  <a:latin typeface="微软雅黑"/>
                  <a:ea typeface="微软雅黑"/>
                  <a:cs typeface="+mn-ea"/>
                  <a:sym typeface="+mn-lt"/>
                </a:endParaRPr>
              </a:p>
            </p:txBody>
          </p:sp>
        </p:grpSp>
      </p:grpSp>
      <p:grpSp>
        <p:nvGrpSpPr>
          <p:cNvPr id="92" name="组合 91"/>
          <p:cNvGrpSpPr/>
          <p:nvPr/>
        </p:nvGrpSpPr>
        <p:grpSpPr>
          <a:xfrm>
            <a:off x="1443740" y="3702991"/>
            <a:ext cx="966049" cy="978254"/>
            <a:chOff x="5237224" y="3759845"/>
            <a:chExt cx="914912" cy="926470"/>
          </a:xfrm>
          <a:solidFill>
            <a:sysClr val="window" lastClr="FFFFFF"/>
          </a:solidFill>
        </p:grpSpPr>
        <p:sp>
          <p:nvSpPr>
            <p:cNvPr id="93" name="Freeform 1812"/>
            <p:cNvSpPr/>
            <p:nvPr/>
          </p:nvSpPr>
          <p:spPr>
            <a:xfrm>
              <a:off x="5237224" y="3759845"/>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chemeClr val="tx1">
                <a:lumMod val="75000"/>
                <a:lumOff val="25000"/>
              </a:schemeClr>
            </a:solidFill>
            <a:ln w="9525">
              <a:solidFill>
                <a:sysClr val="window" lastClr="FFFFFF"/>
              </a:solid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nvGrpSpPr>
            <p:cNvPr id="94" name="组合 93"/>
            <p:cNvGrpSpPr/>
            <p:nvPr/>
          </p:nvGrpSpPr>
          <p:grpSpPr>
            <a:xfrm>
              <a:off x="5539564" y="3983837"/>
              <a:ext cx="345128" cy="512366"/>
              <a:chOff x="5649914" y="2946401"/>
              <a:chExt cx="360363" cy="534987"/>
            </a:xfrm>
            <a:grpFill/>
          </p:grpSpPr>
          <p:sp>
            <p:nvSpPr>
              <p:cNvPr id="95" name="Freeform 29"/>
              <p:cNvSpPr/>
              <p:nvPr/>
            </p:nvSpPr>
            <p:spPr bwMode="auto">
              <a:xfrm>
                <a:off x="5776914" y="3424238"/>
                <a:ext cx="106363" cy="57150"/>
              </a:xfrm>
              <a:custGeom>
                <a:avLst/>
                <a:gdLst>
                  <a:gd name="T0" fmla="*/ 0 w 74"/>
                  <a:gd name="T1" fmla="*/ 0 h 40"/>
                  <a:gd name="T2" fmla="*/ 37 w 74"/>
                  <a:gd name="T3" fmla="*/ 40 h 40"/>
                  <a:gd name="T4" fmla="*/ 74 w 74"/>
                  <a:gd name="T5" fmla="*/ 0 h 40"/>
                  <a:gd name="T6" fmla="*/ 0 w 74"/>
                  <a:gd name="T7" fmla="*/ 0 h 40"/>
                </a:gdLst>
                <a:ahLst/>
                <a:cxnLst>
                  <a:cxn ang="0">
                    <a:pos x="T0" y="T1"/>
                  </a:cxn>
                  <a:cxn ang="0">
                    <a:pos x="T2" y="T3"/>
                  </a:cxn>
                  <a:cxn ang="0">
                    <a:pos x="T4" y="T5"/>
                  </a:cxn>
                  <a:cxn ang="0">
                    <a:pos x="T6" y="T7"/>
                  </a:cxn>
                </a:cxnLst>
                <a:rect l="0" t="0" r="r" b="b"/>
                <a:pathLst>
                  <a:path w="74" h="40">
                    <a:moveTo>
                      <a:pt x="0" y="0"/>
                    </a:moveTo>
                    <a:cubicBezTo>
                      <a:pt x="0" y="22"/>
                      <a:pt x="17" y="40"/>
                      <a:pt x="37" y="40"/>
                    </a:cubicBezTo>
                    <a:cubicBezTo>
                      <a:pt x="57" y="40"/>
                      <a:pt x="74" y="22"/>
                      <a:pt x="74" y="0"/>
                    </a:cubicBezTo>
                    <a:lnTo>
                      <a:pt x="0" y="0"/>
                    </a:ln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96" name="Freeform 30"/>
              <p:cNvSpPr/>
              <p:nvPr/>
            </p:nvSpPr>
            <p:spPr bwMode="auto">
              <a:xfrm>
                <a:off x="5753101" y="3346451"/>
                <a:ext cx="153988" cy="26988"/>
              </a:xfrm>
              <a:custGeom>
                <a:avLst/>
                <a:gdLst>
                  <a:gd name="T0" fmla="*/ 106 w 106"/>
                  <a:gd name="T1" fmla="*/ 11 h 19"/>
                  <a:gd name="T2" fmla="*/ 98 w 106"/>
                  <a:gd name="T3" fmla="*/ 19 h 19"/>
                  <a:gd name="T4" fmla="*/ 8 w 106"/>
                  <a:gd name="T5" fmla="*/ 19 h 19"/>
                  <a:gd name="T6" fmla="*/ 0 w 106"/>
                  <a:gd name="T7" fmla="*/ 11 h 19"/>
                  <a:gd name="T8" fmla="*/ 0 w 106"/>
                  <a:gd name="T9" fmla="*/ 8 h 19"/>
                  <a:gd name="T10" fmla="*/ 8 w 106"/>
                  <a:gd name="T11" fmla="*/ 0 h 19"/>
                  <a:gd name="T12" fmla="*/ 98 w 106"/>
                  <a:gd name="T13" fmla="*/ 0 h 19"/>
                  <a:gd name="T14" fmla="*/ 106 w 106"/>
                  <a:gd name="T15" fmla="*/ 8 h 19"/>
                  <a:gd name="T16" fmla="*/ 106 w 106"/>
                  <a:gd name="T17"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9">
                    <a:moveTo>
                      <a:pt x="106" y="11"/>
                    </a:moveTo>
                    <a:cubicBezTo>
                      <a:pt x="106" y="16"/>
                      <a:pt x="103" y="19"/>
                      <a:pt x="98" y="19"/>
                    </a:cubicBezTo>
                    <a:cubicBezTo>
                      <a:pt x="8" y="19"/>
                      <a:pt x="8" y="19"/>
                      <a:pt x="8" y="19"/>
                    </a:cubicBezTo>
                    <a:cubicBezTo>
                      <a:pt x="3" y="19"/>
                      <a:pt x="0" y="16"/>
                      <a:pt x="0" y="11"/>
                    </a:cubicBezTo>
                    <a:cubicBezTo>
                      <a:pt x="0" y="8"/>
                      <a:pt x="0" y="8"/>
                      <a:pt x="0" y="8"/>
                    </a:cubicBezTo>
                    <a:cubicBezTo>
                      <a:pt x="0" y="4"/>
                      <a:pt x="3" y="0"/>
                      <a:pt x="8" y="0"/>
                    </a:cubicBezTo>
                    <a:cubicBezTo>
                      <a:pt x="98" y="0"/>
                      <a:pt x="98" y="0"/>
                      <a:pt x="98" y="0"/>
                    </a:cubicBezTo>
                    <a:cubicBezTo>
                      <a:pt x="103" y="0"/>
                      <a:pt x="106" y="4"/>
                      <a:pt x="106" y="8"/>
                    </a:cubicBezTo>
                    <a:lnTo>
                      <a:pt x="106" y="11"/>
                    </a:ln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97" name="Freeform 31"/>
              <p:cNvSpPr/>
              <p:nvPr/>
            </p:nvSpPr>
            <p:spPr bwMode="auto">
              <a:xfrm>
                <a:off x="5753101" y="3386138"/>
                <a:ext cx="153988" cy="26988"/>
              </a:xfrm>
              <a:custGeom>
                <a:avLst/>
                <a:gdLst>
                  <a:gd name="T0" fmla="*/ 106 w 106"/>
                  <a:gd name="T1" fmla="*/ 11 h 19"/>
                  <a:gd name="T2" fmla="*/ 98 w 106"/>
                  <a:gd name="T3" fmla="*/ 19 h 19"/>
                  <a:gd name="T4" fmla="*/ 8 w 106"/>
                  <a:gd name="T5" fmla="*/ 19 h 19"/>
                  <a:gd name="T6" fmla="*/ 0 w 106"/>
                  <a:gd name="T7" fmla="*/ 11 h 19"/>
                  <a:gd name="T8" fmla="*/ 0 w 106"/>
                  <a:gd name="T9" fmla="*/ 8 h 19"/>
                  <a:gd name="T10" fmla="*/ 8 w 106"/>
                  <a:gd name="T11" fmla="*/ 0 h 19"/>
                  <a:gd name="T12" fmla="*/ 98 w 106"/>
                  <a:gd name="T13" fmla="*/ 0 h 19"/>
                  <a:gd name="T14" fmla="*/ 106 w 106"/>
                  <a:gd name="T15" fmla="*/ 8 h 19"/>
                  <a:gd name="T16" fmla="*/ 106 w 106"/>
                  <a:gd name="T17"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9">
                    <a:moveTo>
                      <a:pt x="106" y="11"/>
                    </a:moveTo>
                    <a:cubicBezTo>
                      <a:pt x="106" y="15"/>
                      <a:pt x="103" y="19"/>
                      <a:pt x="98" y="19"/>
                    </a:cubicBezTo>
                    <a:cubicBezTo>
                      <a:pt x="8" y="19"/>
                      <a:pt x="8" y="19"/>
                      <a:pt x="8" y="19"/>
                    </a:cubicBezTo>
                    <a:cubicBezTo>
                      <a:pt x="3" y="19"/>
                      <a:pt x="0" y="15"/>
                      <a:pt x="0" y="11"/>
                    </a:cubicBezTo>
                    <a:cubicBezTo>
                      <a:pt x="0" y="8"/>
                      <a:pt x="0" y="8"/>
                      <a:pt x="0" y="8"/>
                    </a:cubicBezTo>
                    <a:cubicBezTo>
                      <a:pt x="0" y="3"/>
                      <a:pt x="3" y="0"/>
                      <a:pt x="8" y="0"/>
                    </a:cubicBezTo>
                    <a:cubicBezTo>
                      <a:pt x="98" y="0"/>
                      <a:pt x="98" y="0"/>
                      <a:pt x="98" y="0"/>
                    </a:cubicBezTo>
                    <a:cubicBezTo>
                      <a:pt x="103" y="0"/>
                      <a:pt x="106" y="3"/>
                      <a:pt x="106" y="8"/>
                    </a:cubicBezTo>
                    <a:lnTo>
                      <a:pt x="106" y="11"/>
                    </a:ln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98" name="Freeform 32"/>
              <p:cNvSpPr/>
              <p:nvPr/>
            </p:nvSpPr>
            <p:spPr bwMode="auto">
              <a:xfrm>
                <a:off x="5649914" y="2946401"/>
                <a:ext cx="360363" cy="385763"/>
              </a:xfrm>
              <a:custGeom>
                <a:avLst/>
                <a:gdLst>
                  <a:gd name="T0" fmla="*/ 250 w 250"/>
                  <a:gd name="T1" fmla="*/ 125 h 268"/>
                  <a:gd name="T2" fmla="*/ 125 w 250"/>
                  <a:gd name="T3" fmla="*/ 0 h 268"/>
                  <a:gd name="T4" fmla="*/ 0 w 250"/>
                  <a:gd name="T5" fmla="*/ 125 h 268"/>
                  <a:gd name="T6" fmla="*/ 72 w 250"/>
                  <a:gd name="T7" fmla="*/ 238 h 268"/>
                  <a:gd name="T8" fmla="*/ 72 w 250"/>
                  <a:gd name="T9" fmla="*/ 244 h 268"/>
                  <a:gd name="T10" fmla="*/ 96 w 250"/>
                  <a:gd name="T11" fmla="*/ 268 h 268"/>
                  <a:gd name="T12" fmla="*/ 154 w 250"/>
                  <a:gd name="T13" fmla="*/ 268 h 268"/>
                  <a:gd name="T14" fmla="*/ 178 w 250"/>
                  <a:gd name="T15" fmla="*/ 244 h 268"/>
                  <a:gd name="T16" fmla="*/ 178 w 250"/>
                  <a:gd name="T17" fmla="*/ 238 h 268"/>
                  <a:gd name="T18" fmla="*/ 250 w 250"/>
                  <a:gd name="T19" fmla="*/ 12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0" h="268">
                    <a:moveTo>
                      <a:pt x="250" y="125"/>
                    </a:moveTo>
                    <a:cubicBezTo>
                      <a:pt x="250" y="56"/>
                      <a:pt x="194" y="0"/>
                      <a:pt x="125" y="0"/>
                    </a:cubicBezTo>
                    <a:cubicBezTo>
                      <a:pt x="56" y="0"/>
                      <a:pt x="0" y="56"/>
                      <a:pt x="0" y="125"/>
                    </a:cubicBezTo>
                    <a:cubicBezTo>
                      <a:pt x="0" y="175"/>
                      <a:pt x="30" y="218"/>
                      <a:pt x="72" y="238"/>
                    </a:cubicBezTo>
                    <a:cubicBezTo>
                      <a:pt x="72" y="244"/>
                      <a:pt x="72" y="244"/>
                      <a:pt x="72" y="244"/>
                    </a:cubicBezTo>
                    <a:cubicBezTo>
                      <a:pt x="72" y="257"/>
                      <a:pt x="83" y="268"/>
                      <a:pt x="96" y="268"/>
                    </a:cubicBezTo>
                    <a:cubicBezTo>
                      <a:pt x="154" y="268"/>
                      <a:pt x="154" y="268"/>
                      <a:pt x="154" y="268"/>
                    </a:cubicBezTo>
                    <a:cubicBezTo>
                      <a:pt x="167" y="268"/>
                      <a:pt x="178" y="257"/>
                      <a:pt x="178" y="244"/>
                    </a:cubicBezTo>
                    <a:cubicBezTo>
                      <a:pt x="178" y="238"/>
                      <a:pt x="178" y="238"/>
                      <a:pt x="178" y="238"/>
                    </a:cubicBezTo>
                    <a:cubicBezTo>
                      <a:pt x="221" y="218"/>
                      <a:pt x="250" y="175"/>
                      <a:pt x="250" y="125"/>
                    </a:cubicBezTo>
                    <a:close/>
                  </a:path>
                </a:pathLst>
              </a:custGeom>
              <a:grpFill/>
              <a:ln w="9525">
                <a:solidFill>
                  <a:sysClr val="window" lastClr="FFFFFF"/>
                </a:solidFill>
                <a:round/>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grpSp>
      <p:sp>
        <p:nvSpPr>
          <p:cNvPr id="101" name="TextBox 1956"/>
          <p:cNvSpPr/>
          <p:nvPr/>
        </p:nvSpPr>
        <p:spPr>
          <a:xfrm>
            <a:off x="745928" y="2770045"/>
            <a:ext cx="2283913" cy="338554"/>
          </a:xfrm>
          <a:prstGeom prst="rect">
            <a:avLst/>
          </a:prstGeom>
          <a:noFill/>
          <a:ln w="9525">
            <a:noFill/>
            <a:miter/>
          </a:ln>
        </p:spPr>
        <p:txBody>
          <a:bodyPr wrap="square">
            <a:spAutoFit/>
          </a:bodyPr>
          <a:lstStyle/>
          <a:p>
            <a:pPr algn="r" defTabSz="685800"/>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测试</a:t>
            </a:r>
          </a:p>
        </p:txBody>
      </p:sp>
      <p:sp>
        <p:nvSpPr>
          <p:cNvPr id="104" name="TextBox 1956"/>
          <p:cNvSpPr/>
          <p:nvPr/>
        </p:nvSpPr>
        <p:spPr>
          <a:xfrm>
            <a:off x="1316460" y="5266552"/>
            <a:ext cx="1951220" cy="338554"/>
          </a:xfrm>
          <a:prstGeom prst="rect">
            <a:avLst/>
          </a:prstGeom>
          <a:noFill/>
          <a:ln w="9525">
            <a:noFill/>
            <a:miter/>
          </a:ln>
        </p:spPr>
        <p:txBody>
          <a:bodyPr wrap="square">
            <a:spAutoFit/>
          </a:bodyPr>
          <a:lstStyle/>
          <a:p>
            <a:pPr algn="r" defTabSz="685800"/>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再测试</a:t>
            </a:r>
          </a:p>
        </p:txBody>
      </p:sp>
      <p:sp>
        <p:nvSpPr>
          <p:cNvPr id="2" name="标题 1"/>
          <p:cNvSpPr>
            <a:spLocks noGrp="1"/>
          </p:cNvSpPr>
          <p:nvPr>
            <p:ph type="title"/>
          </p:nvPr>
        </p:nvSpPr>
        <p:spPr/>
        <p:txBody>
          <a:bodyPr>
            <a:normAutofit/>
          </a:bodyPr>
          <a:lstStyle/>
          <a:p>
            <a:r>
              <a:rPr lang="zh-CN" altLang="en-US" sz="2400" dirty="0"/>
              <a:t>系统测试</a:t>
            </a:r>
          </a:p>
        </p:txBody>
      </p:sp>
      <p:graphicFrame>
        <p:nvGraphicFramePr>
          <p:cNvPr id="3" name="对象 2">
            <a:extLst>
              <a:ext uri="{FF2B5EF4-FFF2-40B4-BE49-F238E27FC236}">
                <a16:creationId xmlns:a16="http://schemas.microsoft.com/office/drawing/2014/main" id="{99D4231F-3158-41B6-B05C-818090D1B272}"/>
              </a:ext>
            </a:extLst>
          </p:cNvPr>
          <p:cNvGraphicFramePr>
            <a:graphicFrameLocks noChangeAspect="1"/>
          </p:cNvGraphicFramePr>
          <p:nvPr>
            <p:extLst>
              <p:ext uri="{D42A27DB-BD31-4B8C-83A1-F6EECF244321}">
                <p14:modId xmlns:p14="http://schemas.microsoft.com/office/powerpoint/2010/main" val="3704108815"/>
              </p:ext>
            </p:extLst>
          </p:nvPr>
        </p:nvGraphicFramePr>
        <p:xfrm>
          <a:off x="5804773" y="1430973"/>
          <a:ext cx="5694363" cy="3017838"/>
        </p:xfrm>
        <a:graphic>
          <a:graphicData uri="http://schemas.openxmlformats.org/presentationml/2006/ole">
            <mc:AlternateContent xmlns:mc="http://schemas.openxmlformats.org/markup-compatibility/2006">
              <mc:Choice xmlns:v="urn:schemas-microsoft-com:vml" Requires="v">
                <p:oleObj spid="_x0000_s1040" name="Document" r:id="rId4" imgW="5301374" imgH="2804341" progId="Word.Document.12">
                  <p:embed/>
                </p:oleObj>
              </mc:Choice>
              <mc:Fallback>
                <p:oleObj name="Document" r:id="rId4" imgW="5301374" imgH="2804341" progId="Word.Document.12">
                  <p:embed/>
                  <p:pic>
                    <p:nvPicPr>
                      <p:cNvPr id="0" name=""/>
                      <p:cNvPicPr/>
                      <p:nvPr/>
                    </p:nvPicPr>
                    <p:blipFill>
                      <a:blip r:embed="rId5"/>
                      <a:stretch>
                        <a:fillRect/>
                      </a:stretch>
                    </p:blipFill>
                    <p:spPr>
                      <a:xfrm>
                        <a:off x="5804773" y="1430973"/>
                        <a:ext cx="5694363" cy="3017838"/>
                      </a:xfrm>
                      <a:prstGeom prst="rect">
                        <a:avLst/>
                      </a:prstGeom>
                    </p:spPr>
                  </p:pic>
                </p:oleObj>
              </mc:Fallback>
            </mc:AlternateContent>
          </a:graphicData>
        </a:graphic>
      </p:graphicFrame>
      <p:sp>
        <p:nvSpPr>
          <p:cNvPr id="4" name="矩形 3">
            <a:extLst>
              <a:ext uri="{FF2B5EF4-FFF2-40B4-BE49-F238E27FC236}">
                <a16:creationId xmlns:a16="http://schemas.microsoft.com/office/drawing/2014/main" id="{BC7E11BF-FBB7-4664-BA1D-6751DA22C54C}"/>
              </a:ext>
            </a:extLst>
          </p:cNvPr>
          <p:cNvSpPr/>
          <p:nvPr/>
        </p:nvSpPr>
        <p:spPr>
          <a:xfrm>
            <a:off x="6426886" y="4399932"/>
            <a:ext cx="4448654" cy="338041"/>
          </a:xfrm>
          <a:prstGeom prst="rect">
            <a:avLst/>
          </a:prstGeom>
        </p:spPr>
        <p:txBody>
          <a:bodyPr wrap="none">
            <a:spAutoFit/>
          </a:bodyPr>
          <a:lstStyle/>
          <a:p>
            <a:pPr algn="ctr">
              <a:lnSpc>
                <a:spcPct val="150000"/>
              </a:lnSpc>
              <a:spcAft>
                <a:spcPts val="0"/>
              </a:spcAft>
            </a:pPr>
            <a:r>
              <a:rPr lang="zh-CN" altLang="zh-CN" sz="1200" kern="100" dirty="0">
                <a:latin typeface="微软雅黑" panose="020B0503020204020204" pitchFamily="34" charset="-122"/>
                <a:ea typeface="微软雅黑" panose="020B0503020204020204" pitchFamily="34" charset="-122"/>
                <a:cs typeface="Times New Roman" panose="02020603050405020304" pitchFamily="18" charset="0"/>
              </a:rPr>
              <a:t>表 ：由表格可知，我们改进的</a:t>
            </a:r>
            <a:r>
              <a:rPr lang="en-US" altLang="zh-CN" sz="1200" kern="100" dirty="0">
                <a:latin typeface="微软雅黑" panose="020B0503020204020204" pitchFamily="34" charset="-122"/>
                <a:ea typeface="微软雅黑" panose="020B0503020204020204" pitchFamily="34" charset="-122"/>
                <a:cs typeface="Times New Roman" panose="02020603050405020304" pitchFamily="18" charset="0"/>
              </a:rPr>
              <a:t>R-FCN</a:t>
            </a:r>
            <a:r>
              <a:rPr lang="zh-CN" altLang="zh-CN" sz="1200" kern="100" dirty="0">
                <a:latin typeface="微软雅黑" panose="020B0503020204020204" pitchFamily="34" charset="-122"/>
                <a:ea typeface="微软雅黑" panose="020B0503020204020204" pitchFamily="34" charset="-122"/>
                <a:cs typeface="Times New Roman" panose="02020603050405020304" pitchFamily="18" charset="0"/>
              </a:rPr>
              <a:t>在此数据集上，效果最好</a:t>
            </a:r>
            <a:endParaRPr lang="zh-CN" altLang="zh-CN" sz="1050" kern="100" dirty="0">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03060834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ppt_x"/>
                                          </p:val>
                                        </p:tav>
                                        <p:tav tm="100000">
                                          <p:val>
                                            <p:strVal val="#ppt_x"/>
                                          </p:val>
                                        </p:tav>
                                      </p:tavLst>
                                    </p:anim>
                                    <p:anim calcmode="lin" valueType="num">
                                      <p:cBhvr additive="base">
                                        <p:cTn id="8" dur="500" fill="hold"/>
                                        <p:tgtEl>
                                          <p:spTgt spid="6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0"/>
                                        </p:tgtEl>
                                        <p:attrNameLst>
                                          <p:attrName>style.visibility</p:attrName>
                                        </p:attrNameLst>
                                      </p:cBhvr>
                                      <p:to>
                                        <p:strVal val="visible"/>
                                      </p:to>
                                    </p:set>
                                    <p:anim calcmode="lin" valueType="num">
                                      <p:cBhvr additive="base">
                                        <p:cTn id="13" dur="500" fill="hold"/>
                                        <p:tgtEl>
                                          <p:spTgt spid="70"/>
                                        </p:tgtEl>
                                        <p:attrNameLst>
                                          <p:attrName>ppt_x</p:attrName>
                                        </p:attrNameLst>
                                      </p:cBhvr>
                                      <p:tavLst>
                                        <p:tav tm="0">
                                          <p:val>
                                            <p:strVal val="#ppt_x"/>
                                          </p:val>
                                        </p:tav>
                                        <p:tav tm="100000">
                                          <p:val>
                                            <p:strVal val="#ppt_x"/>
                                          </p:val>
                                        </p:tav>
                                      </p:tavLst>
                                    </p:anim>
                                    <p:anim calcmode="lin" valueType="num">
                                      <p:cBhvr additive="base">
                                        <p:cTn id="14" dur="500" fill="hold"/>
                                        <p:tgtEl>
                                          <p:spTgt spid="7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6"/>
                                        </p:tgtEl>
                                        <p:attrNameLst>
                                          <p:attrName>style.visibility</p:attrName>
                                        </p:attrNameLst>
                                      </p:cBhvr>
                                      <p:to>
                                        <p:strVal val="visible"/>
                                      </p:to>
                                    </p:set>
                                    <p:anim calcmode="lin" valueType="num">
                                      <p:cBhvr additive="base">
                                        <p:cTn id="19" dur="500" fill="hold"/>
                                        <p:tgtEl>
                                          <p:spTgt spid="86"/>
                                        </p:tgtEl>
                                        <p:attrNameLst>
                                          <p:attrName>ppt_x</p:attrName>
                                        </p:attrNameLst>
                                      </p:cBhvr>
                                      <p:tavLst>
                                        <p:tav tm="0">
                                          <p:val>
                                            <p:strVal val="#ppt_x"/>
                                          </p:val>
                                        </p:tav>
                                        <p:tav tm="100000">
                                          <p:val>
                                            <p:strVal val="#ppt_x"/>
                                          </p:val>
                                        </p:tav>
                                      </p:tavLst>
                                    </p:anim>
                                    <p:anim calcmode="lin" valueType="num">
                                      <p:cBhvr additive="base">
                                        <p:cTn id="20" dur="500" fill="hold"/>
                                        <p:tgtEl>
                                          <p:spTgt spid="8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2"/>
                                        </p:tgtEl>
                                        <p:attrNameLst>
                                          <p:attrName>style.visibility</p:attrName>
                                        </p:attrNameLst>
                                      </p:cBhvr>
                                      <p:to>
                                        <p:strVal val="visible"/>
                                      </p:to>
                                    </p:set>
                                    <p:anim calcmode="lin" valueType="num">
                                      <p:cBhvr additive="base">
                                        <p:cTn id="25" dur="500" fill="hold"/>
                                        <p:tgtEl>
                                          <p:spTgt spid="92"/>
                                        </p:tgtEl>
                                        <p:attrNameLst>
                                          <p:attrName>ppt_x</p:attrName>
                                        </p:attrNameLst>
                                      </p:cBhvr>
                                      <p:tavLst>
                                        <p:tav tm="0">
                                          <p:val>
                                            <p:strVal val="#ppt_x"/>
                                          </p:val>
                                        </p:tav>
                                        <p:tav tm="100000">
                                          <p:val>
                                            <p:strVal val="#ppt_x"/>
                                          </p:val>
                                        </p:tav>
                                      </p:tavLst>
                                    </p:anim>
                                    <p:anim calcmode="lin" valueType="num">
                                      <p:cBhvr additive="base">
                                        <p:cTn id="26" dur="500" fill="hold"/>
                                        <p:tgtEl>
                                          <p:spTgt spid="9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61"/>
                                        </p:tgtEl>
                                        <p:attrNameLst>
                                          <p:attrName>style.visibility</p:attrName>
                                        </p:attrNameLst>
                                      </p:cBhvr>
                                      <p:to>
                                        <p:strVal val="visible"/>
                                      </p:to>
                                    </p:set>
                                    <p:anim calcmode="lin" valueType="num">
                                      <p:cBhvr additive="base">
                                        <p:cTn id="31" dur="500" fill="hold"/>
                                        <p:tgtEl>
                                          <p:spTgt spid="61"/>
                                        </p:tgtEl>
                                        <p:attrNameLst>
                                          <p:attrName>ppt_x</p:attrName>
                                        </p:attrNameLst>
                                      </p:cBhvr>
                                      <p:tavLst>
                                        <p:tav tm="0">
                                          <p:val>
                                            <p:strVal val="#ppt_x"/>
                                          </p:val>
                                        </p:tav>
                                        <p:tav tm="100000">
                                          <p:val>
                                            <p:strVal val="#ppt_x"/>
                                          </p:val>
                                        </p:tav>
                                      </p:tavLst>
                                    </p:anim>
                                    <p:anim calcmode="lin" valueType="num">
                                      <p:cBhvr additive="base">
                                        <p:cTn id="32" dur="500" fill="hold"/>
                                        <p:tgtEl>
                                          <p:spTgt spid="6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912693" y="5337681"/>
            <a:ext cx="10329840" cy="954107"/>
          </a:xfrm>
          <a:prstGeom prst="rect">
            <a:avLst/>
          </a:prstGeom>
          <a:noFill/>
        </p:spPr>
        <p:txBody>
          <a:bodyPr wrap="square" rtlCol="0">
            <a:spAutoFit/>
          </a:bodyPr>
          <a:lstStyle/>
          <a:p>
            <a:pPr algn="just">
              <a:spcBef>
                <a:spcPct val="0"/>
              </a:spcBef>
            </a:pPr>
            <a:r>
              <a:rPr kumimoji="1" lang="zh-CN" altLang="en-US" sz="1400" dirty="0">
                <a:solidFill>
                  <a:schemeClr val="tx1">
                    <a:lumMod val="75000"/>
                    <a:lumOff val="25000"/>
                  </a:schemeClr>
                </a:solidFill>
                <a:latin typeface="思源黑体 CN Light" panose="020B0300000000000000" pitchFamily="34" charset="-122"/>
                <a:ea typeface="思源黑体 CN Light" panose="020B0300000000000000" pitchFamily="34" charset="-122"/>
              </a:rPr>
              <a:t>现在大多数的劳动密集型企业（纺织企业或机械加工企业）由于信息化、自动化、集成化程度低，理念落后，缺陷检测任务依旧停留在传统方式上，更多的依靠经验丰富的员工肉眼识别，导致缺陷检测速度慢、成本高、差错多。因此，实现缺陷检测智能化有足够的必要性，需充分利用互联网、计算机视觉等现代化的</a:t>
            </a:r>
            <a:r>
              <a:rPr kumimoji="1" lang="en-US" altLang="zh-CN" sz="1400" dirty="0">
                <a:solidFill>
                  <a:schemeClr val="tx1">
                    <a:lumMod val="75000"/>
                    <a:lumOff val="25000"/>
                  </a:schemeClr>
                </a:solidFill>
                <a:latin typeface="思源黑体 CN Light" panose="020B0300000000000000" pitchFamily="34" charset="-122"/>
                <a:ea typeface="思源黑体 CN Light" panose="020B0300000000000000" pitchFamily="34" charset="-122"/>
              </a:rPr>
              <a:t>IT</a:t>
            </a:r>
            <a:r>
              <a:rPr kumimoji="1" lang="zh-CN" altLang="en-US" sz="1400" dirty="0">
                <a:solidFill>
                  <a:schemeClr val="tx1">
                    <a:lumMod val="75000"/>
                    <a:lumOff val="25000"/>
                  </a:schemeClr>
                </a:solidFill>
                <a:latin typeface="思源黑体 CN Light" panose="020B0300000000000000" pitchFamily="34" charset="-122"/>
                <a:ea typeface="思源黑体 CN Light" panose="020B0300000000000000" pitchFamily="34" charset="-122"/>
              </a:rPr>
              <a:t>技术减少人力的使用，降低企业的成本。完善以计算机为基础的缺陷检测系统，为企业赢得更大的客户群和高效、快速、准确的生产创造条件。</a:t>
            </a:r>
            <a:endParaRPr lang="en-US" altLang="zh-CN" sz="14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13" name="TextBox 76"/>
          <p:cNvSpPr txBox="1"/>
          <p:nvPr/>
        </p:nvSpPr>
        <p:spPr>
          <a:xfrm>
            <a:off x="912693" y="4624002"/>
            <a:ext cx="3049628" cy="523220"/>
          </a:xfrm>
          <a:prstGeom prst="rect">
            <a:avLst/>
          </a:prstGeom>
          <a:noFill/>
        </p:spPr>
        <p:txBody>
          <a:bodyPr wrap="square" rtlCol="0">
            <a:spAutoFit/>
          </a:bodyPr>
          <a:lstStyle/>
          <a:p>
            <a:r>
              <a:rPr lang="zh-CN" altLang="en-US" sz="2800" b="1"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rPr>
              <a:t>系统开发背景</a:t>
            </a:r>
          </a:p>
        </p:txBody>
      </p:sp>
      <p:sp>
        <p:nvSpPr>
          <p:cNvPr id="15" name="Rectangle 4"/>
          <p:cNvSpPr/>
          <p:nvPr/>
        </p:nvSpPr>
        <p:spPr>
          <a:xfrm>
            <a:off x="7588469" y="1430808"/>
            <a:ext cx="3782727" cy="2884488"/>
          </a:xfrm>
          <a:prstGeom prst="rect">
            <a:avLst/>
          </a:prstGeom>
          <a:solidFill>
            <a:schemeClr val="tx1">
              <a:lumMod val="85000"/>
              <a:lumOff val="15000"/>
            </a:schemeClr>
          </a:solidFill>
          <a:ln w="28575"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altLang="zh-CN" sz="1800" b="0" i="0" u="none" strike="noStrike" kern="0" cap="none" spc="0" normalizeH="0" baseline="0" noProof="0">
              <a:ln>
                <a:noFill/>
              </a:ln>
              <a:solidFill>
                <a:srgbClr val="48474A"/>
              </a:solidFill>
              <a:effectLst/>
              <a:uLnTx/>
              <a:uFillTx/>
              <a:latin typeface="华文细黑"/>
              <a:ea typeface="微软雅黑 Light"/>
              <a:cs typeface="+mn-ea"/>
              <a:sym typeface="+mn-lt"/>
            </a:endParaRPr>
          </a:p>
        </p:txBody>
      </p:sp>
      <p:sp>
        <p:nvSpPr>
          <p:cNvPr id="17" name="TextBox 76"/>
          <p:cNvSpPr txBox="1"/>
          <p:nvPr/>
        </p:nvSpPr>
        <p:spPr>
          <a:xfrm>
            <a:off x="8443730" y="2231688"/>
            <a:ext cx="2071868" cy="461665"/>
          </a:xfrm>
          <a:prstGeom prst="rect">
            <a:avLst/>
          </a:prstGeom>
          <a:noFill/>
        </p:spPr>
        <p:txBody>
          <a:bodyPr wrap="square" rtlCol="0">
            <a:spAutoFit/>
          </a:bodyPr>
          <a:lstStyle/>
          <a:p>
            <a:pPr algn="ctr"/>
            <a:r>
              <a:rPr lang="zh-CN" altLang="en-US" sz="2400" b="1" dirty="0">
                <a:solidFill>
                  <a:schemeClr val="bg1"/>
                </a:solidFill>
                <a:latin typeface="思源黑体 CN Heavy" panose="020B0A00000000000000" pitchFamily="34" charset="-122"/>
                <a:ea typeface="思源黑体 CN Heavy" panose="020B0A00000000000000" pitchFamily="34" charset="-122"/>
                <a:cs typeface="+mn-ea"/>
                <a:sym typeface="+mn-lt"/>
              </a:rPr>
              <a:t>引言</a:t>
            </a:r>
          </a:p>
        </p:txBody>
      </p:sp>
      <p:sp>
        <p:nvSpPr>
          <p:cNvPr id="18" name="文本框 17"/>
          <p:cNvSpPr txBox="1"/>
          <p:nvPr/>
        </p:nvSpPr>
        <p:spPr>
          <a:xfrm>
            <a:off x="7928657" y="2804133"/>
            <a:ext cx="3102015" cy="1169551"/>
          </a:xfrm>
          <a:prstGeom prst="rect">
            <a:avLst/>
          </a:prstGeom>
          <a:noFill/>
        </p:spPr>
        <p:txBody>
          <a:bodyPr wrap="square" rtlCol="0">
            <a:spAutoFit/>
          </a:bodyPr>
          <a:lstStyle/>
          <a:p>
            <a:pPr algn="just">
              <a:spcBef>
                <a:spcPct val="0"/>
              </a:spcBef>
            </a:pPr>
            <a:r>
              <a:rPr kumimoji="1" lang="zh-CN" altLang="en-US" sz="1400" dirty="0">
                <a:solidFill>
                  <a:schemeClr val="bg1"/>
                </a:solidFill>
                <a:latin typeface="思源黑体 CN Light" panose="020B0300000000000000" pitchFamily="34" charset="-122"/>
                <a:ea typeface="思源黑体 CN Light" panose="020B0300000000000000" pitchFamily="34" charset="-122"/>
              </a:rPr>
              <a:t>在现代企业发展中，人力逐渐成为一项高成本，随着工业</a:t>
            </a:r>
            <a:r>
              <a:rPr kumimoji="1" lang="en-US" altLang="zh-CN" sz="1400" dirty="0">
                <a:solidFill>
                  <a:schemeClr val="bg1"/>
                </a:solidFill>
                <a:latin typeface="思源黑体 CN Light" panose="020B0300000000000000" pitchFamily="34" charset="-122"/>
                <a:ea typeface="思源黑体 CN Light" panose="020B0300000000000000" pitchFamily="34" charset="-122"/>
              </a:rPr>
              <a:t>4.0</a:t>
            </a:r>
            <a:r>
              <a:rPr kumimoji="1" lang="zh-CN" altLang="en-US" sz="1400" dirty="0">
                <a:solidFill>
                  <a:schemeClr val="bg1"/>
                </a:solidFill>
                <a:latin typeface="思源黑体 CN Light" panose="020B0300000000000000" pitchFamily="34" charset="-122"/>
                <a:ea typeface="思源黑体 CN Light" panose="020B0300000000000000" pitchFamily="34" charset="-122"/>
              </a:rPr>
              <a:t>的深入和人工智能的迅速发展，减少人力消耗已经成为劳动密集型企业的重要任务之一。</a:t>
            </a:r>
            <a:endParaRPr lang="en-US" altLang="zh-CN" sz="1400" dirty="0">
              <a:solidFill>
                <a:schemeClr val="bg1"/>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grpSp>
        <p:nvGrpSpPr>
          <p:cNvPr id="5" name="组合 4"/>
          <p:cNvGrpSpPr/>
          <p:nvPr/>
        </p:nvGrpSpPr>
        <p:grpSpPr>
          <a:xfrm>
            <a:off x="862209" y="5186847"/>
            <a:ext cx="10453806" cy="72000"/>
            <a:chOff x="862209" y="5186847"/>
            <a:chExt cx="10453806" cy="72000"/>
          </a:xfrm>
        </p:grpSpPr>
        <p:cxnSp>
          <p:nvCxnSpPr>
            <p:cNvPr id="3" name="直接连接符 2"/>
            <p:cNvCxnSpPr/>
            <p:nvPr/>
          </p:nvCxnSpPr>
          <p:spPr>
            <a:xfrm>
              <a:off x="933177" y="5226056"/>
              <a:ext cx="10327006" cy="0"/>
            </a:xfrm>
            <a:prstGeom prst="line">
              <a:avLst/>
            </a:prstGeom>
            <a:ln>
              <a:solidFill>
                <a:schemeClr val="tx1">
                  <a:lumMod val="65000"/>
                  <a:lumOff val="35000"/>
                </a:schemeClr>
              </a:solidFill>
            </a:ln>
            <a:effectLst/>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862209" y="5186847"/>
              <a:ext cx="10453806" cy="72000"/>
              <a:chOff x="862209" y="5186847"/>
              <a:chExt cx="10453806" cy="72000"/>
            </a:xfrm>
          </p:grpSpPr>
          <p:sp>
            <p:nvSpPr>
              <p:cNvPr id="23" name="椭圆 22"/>
              <p:cNvSpPr/>
              <p:nvPr/>
            </p:nvSpPr>
            <p:spPr>
              <a:xfrm>
                <a:off x="862209" y="5186847"/>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11244015" y="5186847"/>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7" name="标题 6"/>
          <p:cNvSpPr>
            <a:spLocks noGrp="1"/>
          </p:cNvSpPr>
          <p:nvPr>
            <p:ph type="title"/>
          </p:nvPr>
        </p:nvSpPr>
        <p:spPr/>
        <p:txBody>
          <a:bodyPr>
            <a:normAutofit/>
          </a:bodyPr>
          <a:lstStyle/>
          <a:p>
            <a:r>
              <a:rPr lang="zh-CN" altLang="en-US" sz="2400" dirty="0"/>
              <a:t>引言和开发背景</a:t>
            </a:r>
          </a:p>
        </p:txBody>
      </p:sp>
      <p:pic>
        <p:nvPicPr>
          <p:cNvPr id="6" name="图片 5">
            <a:extLst>
              <a:ext uri="{FF2B5EF4-FFF2-40B4-BE49-F238E27FC236}">
                <a16:creationId xmlns:a16="http://schemas.microsoft.com/office/drawing/2014/main" id="{4F84455C-FCE7-4FEF-A96A-FBE52DFE966C}"/>
              </a:ext>
            </a:extLst>
          </p:cNvPr>
          <p:cNvPicPr>
            <a:picLocks noChangeAspect="1"/>
          </p:cNvPicPr>
          <p:nvPr/>
        </p:nvPicPr>
        <p:blipFill>
          <a:blip r:embed="rId3"/>
          <a:stretch>
            <a:fillRect/>
          </a:stretch>
        </p:blipFill>
        <p:spPr>
          <a:xfrm>
            <a:off x="819150" y="1096916"/>
            <a:ext cx="5913721" cy="3453327"/>
          </a:xfrm>
          <a:prstGeom prst="rect">
            <a:avLst/>
          </a:prstGeom>
        </p:spPr>
      </p:pic>
    </p:spTree>
    <p:extLst>
      <p:ext uri="{BB962C8B-B14F-4D97-AF65-F5344CB8AC3E}">
        <p14:creationId xmlns:p14="http://schemas.microsoft.com/office/powerpoint/2010/main" val="30091428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ppt_x"/>
                                          </p:val>
                                        </p:tav>
                                        <p:tav tm="100000">
                                          <p:val>
                                            <p:strVal val="#ppt_x"/>
                                          </p:val>
                                        </p:tav>
                                      </p:tavLst>
                                    </p:anim>
                                    <p:anim calcmode="lin" valueType="num">
                                      <p:cBhvr additive="base">
                                        <p:cTn id="2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ppt_x"/>
                                          </p:val>
                                        </p:tav>
                                        <p:tav tm="100000">
                                          <p:val>
                                            <p:strVal val="#ppt_x"/>
                                          </p:val>
                                        </p:tav>
                                      </p:tavLst>
                                    </p:anim>
                                    <p:anim calcmode="lin" valueType="num">
                                      <p:cBhvr additive="base">
                                        <p:cTn id="2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ppt_x"/>
                                          </p:val>
                                        </p:tav>
                                        <p:tav tm="100000">
                                          <p:val>
                                            <p:strVal val="#ppt_x"/>
                                          </p:val>
                                        </p:tav>
                                      </p:tavLst>
                                    </p:anim>
                                    <p:anim calcmode="lin" valueType="num">
                                      <p:cBhvr additive="base">
                                        <p:cTn id="3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5" grpId="0" animBg="1"/>
      <p:bldP spid="17" grpId="0"/>
      <p:bldP spid="1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310743" y="1070879"/>
            <a:ext cx="3570514" cy="4508927"/>
          </a:xfrm>
          <a:prstGeom prst="rect">
            <a:avLst/>
          </a:prstGeom>
          <a:noFill/>
        </p:spPr>
        <p:txBody>
          <a:bodyPr wrap="square" rtlCol="0">
            <a:spAutoFit/>
          </a:bodyPr>
          <a:lstStyle/>
          <a:p>
            <a:pPr algn="ctr"/>
            <a:r>
              <a:rPr lang="en-US" altLang="zh-CN" sz="28700" dirty="0">
                <a:solidFill>
                  <a:schemeClr val="tx1">
                    <a:lumMod val="85000"/>
                    <a:lumOff val="15000"/>
                  </a:schemeClr>
                </a:solidFill>
                <a:latin typeface="思源黑体 CN Heavy" panose="020B0A00000000000000" pitchFamily="34" charset="-122"/>
                <a:ea typeface="思源黑体 CN Heavy" panose="020B0A00000000000000" pitchFamily="34" charset="-122"/>
                <a:cs typeface="+mn-ea"/>
                <a:sym typeface="+mn-lt"/>
              </a:rPr>
              <a:t>D</a:t>
            </a:r>
            <a:endParaRPr lang="zh-CN" altLang="en-US" sz="28700" dirty="0">
              <a:solidFill>
                <a:schemeClr val="tx1">
                  <a:lumMod val="85000"/>
                  <a:lumOff val="15000"/>
                </a:schemeClr>
              </a:solidFill>
              <a:latin typeface="思源黑体 CN Heavy" panose="020B0A00000000000000" pitchFamily="34" charset="-122"/>
              <a:ea typeface="思源黑体 CN Heavy" panose="020B0A00000000000000" pitchFamily="34" charset="-122"/>
              <a:cs typeface="+mn-ea"/>
              <a:sym typeface="+mn-lt"/>
            </a:endParaRPr>
          </a:p>
        </p:txBody>
      </p:sp>
      <p:sp>
        <p:nvSpPr>
          <p:cNvPr id="3" name="文本框 2"/>
          <p:cNvSpPr txBox="1"/>
          <p:nvPr/>
        </p:nvSpPr>
        <p:spPr>
          <a:xfrm>
            <a:off x="4497923" y="3002178"/>
            <a:ext cx="3196155" cy="646331"/>
          </a:xfrm>
          <a:prstGeom prst="rect">
            <a:avLst/>
          </a:prstGeom>
          <a:solidFill>
            <a:srgbClr val="EFEFEF"/>
          </a:solidFill>
        </p:spPr>
        <p:txBody>
          <a:bodyPr vert="horz" wrap="square" rtlCol="0">
            <a:spAutoFit/>
          </a:bodyPr>
          <a:lstStyle/>
          <a:p>
            <a:pPr algn="ctr"/>
            <a:r>
              <a:rPr lang="zh-CN" altLang="en-US" sz="3600" dirty="0">
                <a:solidFill>
                  <a:schemeClr val="tx1">
                    <a:lumMod val="85000"/>
                    <a:lumOff val="15000"/>
                  </a:schemeClr>
                </a:solidFill>
                <a:latin typeface="微软雅黑" panose="020B0503020204020204" pitchFamily="34" charset="-122"/>
                <a:ea typeface="微软雅黑" panose="020B0503020204020204" pitchFamily="34" charset="-122"/>
              </a:rPr>
              <a:t>未来展望</a:t>
            </a:r>
          </a:p>
        </p:txBody>
      </p:sp>
    </p:spTree>
    <p:extLst>
      <p:ext uri="{BB962C8B-B14F-4D97-AF65-F5344CB8AC3E}">
        <p14:creationId xmlns:p14="http://schemas.microsoft.com/office/powerpoint/2010/main" val="312993371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accel="60000" fill="hold" grpId="0" nodeType="afterEffect" p14:presetBounceEnd="56000">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14:bounceEnd="56000">
                                          <p:cBhvr additive="base">
                                            <p:cTn id="13" dur="1000" fill="hold"/>
                                            <p:tgtEl>
                                              <p:spTgt spid="3"/>
                                            </p:tgtEl>
                                            <p:attrNameLst>
                                              <p:attrName>ppt_x</p:attrName>
                                            </p:attrNameLst>
                                          </p:cBhvr>
                                          <p:tavLst>
                                            <p:tav tm="0">
                                              <p:val>
                                                <p:strVal val="1+#ppt_w/2"/>
                                              </p:val>
                                            </p:tav>
                                            <p:tav tm="100000">
                                              <p:val>
                                                <p:strVal val="#ppt_x"/>
                                              </p:val>
                                            </p:tav>
                                          </p:tavLst>
                                        </p:anim>
                                        <p:anim calcmode="lin" valueType="num" p14:bounceEnd="56000">
                                          <p:cBhvr additive="base">
                                            <p:cTn id="14"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accel="6000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1000" fill="hold"/>
                                            <p:tgtEl>
                                              <p:spTgt spid="3"/>
                                            </p:tgtEl>
                                            <p:attrNameLst>
                                              <p:attrName>ppt_x</p:attrName>
                                            </p:attrNameLst>
                                          </p:cBhvr>
                                          <p:tavLst>
                                            <p:tav tm="0">
                                              <p:val>
                                                <p:strVal val="1+#ppt_w/2"/>
                                              </p:val>
                                            </p:tav>
                                            <p:tav tm="100000">
                                              <p:val>
                                                <p:strVal val="#ppt_x"/>
                                              </p:val>
                                            </p:tav>
                                          </p:tavLst>
                                        </p:anim>
                                        <p:anim calcmode="lin" valueType="num">
                                          <p:cBhvr additive="base">
                                            <p:cTn id="14"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983399" y="1970012"/>
            <a:ext cx="805218" cy="805218"/>
          </a:xfrm>
          <a:prstGeom prst="ellipse">
            <a:avLst/>
          </a:prstGeom>
          <a:noFill/>
          <a:ln w="12700" cap="flat" cmpd="sng" algn="ctr">
            <a:solidFill>
              <a:schemeClr val="bg1">
                <a:lumMod val="50000"/>
              </a:scheme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srgbClr val="595959"/>
                </a:solidFill>
                <a:effectLst/>
                <a:uLnTx/>
                <a:uFillTx/>
                <a:latin typeface="Arial"/>
                <a:ea typeface="微软雅黑"/>
                <a:cs typeface="+mn-ea"/>
                <a:sym typeface="+mn-lt"/>
              </a:rPr>
              <a:t>01</a:t>
            </a:r>
            <a:endParaRPr kumimoji="0" lang="zh-CN" altLang="en-US" sz="2800" b="0" i="0" u="none" strike="noStrike" kern="0" cap="none" spc="0" normalizeH="0" baseline="0" noProof="0" dirty="0">
              <a:ln>
                <a:noFill/>
              </a:ln>
              <a:solidFill>
                <a:srgbClr val="595959"/>
              </a:solidFill>
              <a:effectLst/>
              <a:uLnTx/>
              <a:uFillTx/>
              <a:latin typeface="Arial"/>
              <a:ea typeface="微软雅黑"/>
              <a:cs typeface="+mn-ea"/>
              <a:sym typeface="+mn-lt"/>
            </a:endParaRPr>
          </a:p>
        </p:txBody>
      </p:sp>
      <p:cxnSp>
        <p:nvCxnSpPr>
          <p:cNvPr id="3" name="直接连接符 2"/>
          <p:cNvCxnSpPr>
            <a:stCxn id="2" idx="6"/>
          </p:cNvCxnSpPr>
          <p:nvPr/>
        </p:nvCxnSpPr>
        <p:spPr>
          <a:xfrm>
            <a:off x="1788617" y="2372621"/>
            <a:ext cx="468781" cy="0"/>
          </a:xfrm>
          <a:prstGeom prst="line">
            <a:avLst/>
          </a:prstGeom>
          <a:noFill/>
          <a:ln w="6350" cap="flat" cmpd="sng" algn="ctr">
            <a:solidFill>
              <a:schemeClr val="bg1">
                <a:lumMod val="65000"/>
              </a:schemeClr>
            </a:solidFill>
            <a:prstDash val="solid"/>
            <a:miter lim="800000"/>
            <a:tailEnd type="oval" w="lg" len="lg"/>
          </a:ln>
          <a:effectLst/>
        </p:spPr>
      </p:cxnSp>
      <p:sp>
        <p:nvSpPr>
          <p:cNvPr id="4" name="椭圆 3"/>
          <p:cNvSpPr/>
          <p:nvPr/>
        </p:nvSpPr>
        <p:spPr>
          <a:xfrm>
            <a:off x="983399" y="3289786"/>
            <a:ext cx="805218" cy="805218"/>
          </a:xfrm>
          <a:prstGeom prst="ellipse">
            <a:avLst/>
          </a:prstGeom>
          <a:noFill/>
          <a:ln w="12700" cap="flat" cmpd="sng" algn="ctr">
            <a:solidFill>
              <a:schemeClr val="bg1">
                <a:lumMod val="50000"/>
              </a:scheme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srgbClr val="595959"/>
                </a:solidFill>
                <a:effectLst/>
                <a:uLnTx/>
                <a:uFillTx/>
                <a:latin typeface="Arial"/>
                <a:ea typeface="微软雅黑"/>
                <a:cs typeface="+mn-ea"/>
                <a:sym typeface="+mn-lt"/>
              </a:rPr>
              <a:t>02</a:t>
            </a:r>
            <a:endParaRPr kumimoji="0" lang="zh-CN" altLang="en-US" sz="2800" b="0" i="0" u="none" strike="noStrike" kern="0" cap="none" spc="0" normalizeH="0" baseline="0" noProof="0" dirty="0">
              <a:ln>
                <a:noFill/>
              </a:ln>
              <a:solidFill>
                <a:srgbClr val="595959"/>
              </a:solidFill>
              <a:effectLst/>
              <a:uLnTx/>
              <a:uFillTx/>
              <a:latin typeface="Arial"/>
              <a:ea typeface="微软雅黑"/>
              <a:cs typeface="+mn-ea"/>
              <a:sym typeface="+mn-lt"/>
            </a:endParaRPr>
          </a:p>
        </p:txBody>
      </p:sp>
      <p:cxnSp>
        <p:nvCxnSpPr>
          <p:cNvPr id="5" name="直接连接符 4"/>
          <p:cNvCxnSpPr>
            <a:stCxn id="4" idx="6"/>
          </p:cNvCxnSpPr>
          <p:nvPr/>
        </p:nvCxnSpPr>
        <p:spPr>
          <a:xfrm>
            <a:off x="1788617" y="3692395"/>
            <a:ext cx="468781" cy="0"/>
          </a:xfrm>
          <a:prstGeom prst="line">
            <a:avLst/>
          </a:prstGeom>
          <a:noFill/>
          <a:ln w="6350" cap="flat" cmpd="sng" algn="ctr">
            <a:solidFill>
              <a:schemeClr val="bg1">
                <a:lumMod val="65000"/>
              </a:schemeClr>
            </a:solidFill>
            <a:prstDash val="solid"/>
            <a:miter lim="800000"/>
            <a:tailEnd type="oval" w="lg" len="lg"/>
          </a:ln>
          <a:effectLst/>
        </p:spPr>
      </p:cxnSp>
      <p:sp>
        <p:nvSpPr>
          <p:cNvPr id="6" name="椭圆 5"/>
          <p:cNvSpPr/>
          <p:nvPr/>
        </p:nvSpPr>
        <p:spPr>
          <a:xfrm>
            <a:off x="983399" y="4754292"/>
            <a:ext cx="805218" cy="805218"/>
          </a:xfrm>
          <a:prstGeom prst="ellipse">
            <a:avLst/>
          </a:prstGeom>
          <a:noFill/>
          <a:ln w="12700" cap="flat" cmpd="sng" algn="ctr">
            <a:solidFill>
              <a:schemeClr val="bg1">
                <a:lumMod val="50000"/>
              </a:scheme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srgbClr val="595959"/>
                </a:solidFill>
                <a:effectLst/>
                <a:uLnTx/>
                <a:uFillTx/>
                <a:latin typeface="Arial"/>
                <a:ea typeface="微软雅黑"/>
                <a:cs typeface="+mn-ea"/>
                <a:sym typeface="+mn-lt"/>
              </a:rPr>
              <a:t>03</a:t>
            </a:r>
            <a:endParaRPr kumimoji="0" lang="zh-CN" altLang="en-US" sz="2800" b="0" i="0" u="none" strike="noStrike" kern="0" cap="none" spc="0" normalizeH="0" baseline="0" noProof="0" dirty="0">
              <a:ln>
                <a:noFill/>
              </a:ln>
              <a:solidFill>
                <a:srgbClr val="595959"/>
              </a:solidFill>
              <a:effectLst/>
              <a:uLnTx/>
              <a:uFillTx/>
              <a:latin typeface="Arial"/>
              <a:ea typeface="微软雅黑"/>
              <a:cs typeface="+mn-ea"/>
              <a:sym typeface="+mn-lt"/>
            </a:endParaRPr>
          </a:p>
        </p:txBody>
      </p:sp>
      <p:cxnSp>
        <p:nvCxnSpPr>
          <p:cNvPr id="7" name="直接连接符 6"/>
          <p:cNvCxnSpPr>
            <a:stCxn id="6" idx="6"/>
          </p:cNvCxnSpPr>
          <p:nvPr/>
        </p:nvCxnSpPr>
        <p:spPr>
          <a:xfrm>
            <a:off x="1788617" y="5156901"/>
            <a:ext cx="468781" cy="0"/>
          </a:xfrm>
          <a:prstGeom prst="line">
            <a:avLst/>
          </a:prstGeom>
          <a:noFill/>
          <a:ln w="6350" cap="flat" cmpd="sng" algn="ctr">
            <a:solidFill>
              <a:schemeClr val="bg1">
                <a:lumMod val="65000"/>
              </a:schemeClr>
            </a:solidFill>
            <a:prstDash val="solid"/>
            <a:miter lim="800000"/>
            <a:tailEnd type="oval" w="lg" len="lg"/>
          </a:ln>
          <a:effectLst/>
        </p:spPr>
      </p:cxnSp>
      <p:grpSp>
        <p:nvGrpSpPr>
          <p:cNvPr id="14" name="组合 13"/>
          <p:cNvGrpSpPr/>
          <p:nvPr/>
        </p:nvGrpSpPr>
        <p:grpSpPr>
          <a:xfrm>
            <a:off x="2356400" y="2025621"/>
            <a:ext cx="8006799" cy="582135"/>
            <a:chOff x="2136461" y="1993722"/>
            <a:chExt cx="8006799" cy="582135"/>
          </a:xfrm>
        </p:grpSpPr>
        <p:sp>
          <p:nvSpPr>
            <p:cNvPr id="15" name="文本框 14"/>
            <p:cNvSpPr txBox="1"/>
            <p:nvPr/>
          </p:nvSpPr>
          <p:spPr>
            <a:xfrm>
              <a:off x="2136461" y="2280712"/>
              <a:ext cx="8006799" cy="295145"/>
            </a:xfrm>
            <a:prstGeom prst="rect">
              <a:avLst/>
            </a:prstGeom>
            <a:noFill/>
          </p:spPr>
          <p:txBody>
            <a:bodyPr wrap="square" rtlCol="0">
              <a:spAutoFit/>
            </a:bodyPr>
            <a:lstStyle/>
            <a:p>
              <a:pPr lvl="0">
                <a:lnSpc>
                  <a:spcPct val="120000"/>
                </a:lnSpc>
                <a:spcBef>
                  <a:spcPct val="0"/>
                </a:spcBef>
              </a:pPr>
              <a:r>
                <a:rPr kumimoji="1" lang="zh-CN" altLang="en-US" sz="1200" dirty="0">
                  <a:solidFill>
                    <a:schemeClr val="tx1">
                      <a:lumMod val="65000"/>
                      <a:lumOff val="35000"/>
                    </a:schemeClr>
                  </a:solidFill>
                  <a:latin typeface="思源黑体 CN Light" panose="020B0300000000000000" pitchFamily="34" charset="-122"/>
                  <a:ea typeface="思源黑体 CN Light" panose="020B0300000000000000" pitchFamily="34" charset="-122"/>
                </a:rPr>
                <a:t>进一步修改模型，使识别精度接近国家标准</a:t>
              </a:r>
              <a:endParaRPr kumimoji="0" lang="en-US" altLang="zh-CN" sz="12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16" name="文本框 15"/>
            <p:cNvSpPr txBox="1"/>
            <p:nvPr/>
          </p:nvSpPr>
          <p:spPr>
            <a:xfrm>
              <a:off x="2136461" y="1993722"/>
              <a:ext cx="3551959" cy="553998"/>
            </a:xfrm>
            <a:prstGeom prst="rect">
              <a:avLst/>
            </a:prstGeom>
            <a:noFill/>
          </p:spPr>
          <p:txBody>
            <a:bodyPr wrap="square" rtlCol="0">
              <a:spAutoFit/>
            </a:bodyPr>
            <a:lstStyle/>
            <a:p>
              <a:pPr lvl="0">
                <a:defRPr/>
              </a:pPr>
              <a:r>
                <a:rPr lang="zh-CN" altLang="en-US" sz="1600" b="1" dirty="0">
                  <a:solidFill>
                    <a:prstClr val="black">
                      <a:lumMod val="75000"/>
                      <a:lumOff val="25000"/>
                    </a:prstClr>
                  </a:solidFill>
                  <a:latin typeface="思源黑体 CN Bold" panose="020B0800000000000000" pitchFamily="34" charset="-122"/>
                  <a:ea typeface="思源黑体 CN Bold" panose="020B0800000000000000" pitchFamily="34" charset="-122"/>
                  <a:cs typeface="+mn-ea"/>
                  <a:sym typeface="+mn-lt"/>
                </a:rPr>
                <a:t>提升检测精度</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endParaRPr>
            </a:p>
          </p:txBody>
        </p:sp>
      </p:grpSp>
      <p:grpSp>
        <p:nvGrpSpPr>
          <p:cNvPr id="17" name="组合 16"/>
          <p:cNvGrpSpPr/>
          <p:nvPr/>
        </p:nvGrpSpPr>
        <p:grpSpPr>
          <a:xfrm>
            <a:off x="2356400" y="3411754"/>
            <a:ext cx="8006799" cy="584211"/>
            <a:chOff x="2136461" y="1993722"/>
            <a:chExt cx="8006799" cy="584211"/>
          </a:xfrm>
        </p:grpSpPr>
        <p:sp>
          <p:nvSpPr>
            <p:cNvPr id="18" name="文本框 17"/>
            <p:cNvSpPr txBox="1"/>
            <p:nvPr/>
          </p:nvSpPr>
          <p:spPr>
            <a:xfrm>
              <a:off x="2136461" y="2282788"/>
              <a:ext cx="8006799" cy="295145"/>
            </a:xfrm>
            <a:prstGeom prst="rect">
              <a:avLst/>
            </a:prstGeom>
            <a:noFill/>
          </p:spPr>
          <p:txBody>
            <a:bodyPr wrap="square" rtlCol="0">
              <a:spAutoFit/>
            </a:bodyPr>
            <a:lstStyle/>
            <a:p>
              <a:pPr lvl="0">
                <a:lnSpc>
                  <a:spcPct val="120000"/>
                </a:lnSpc>
                <a:spcBef>
                  <a:spcPct val="0"/>
                </a:spcBef>
              </a:pPr>
              <a:r>
                <a:rPr kumimoji="1" lang="zh-CN" altLang="en-US" sz="1200" dirty="0">
                  <a:solidFill>
                    <a:schemeClr val="tx1">
                      <a:lumMod val="65000"/>
                      <a:lumOff val="35000"/>
                    </a:schemeClr>
                  </a:solidFill>
                  <a:latin typeface="思源黑体 CN Light" panose="020B0300000000000000" pitchFamily="34" charset="-122"/>
                  <a:ea typeface="思源黑体 CN Light" panose="020B0300000000000000" pitchFamily="34" charset="-122"/>
                </a:rPr>
                <a:t>可以考虑制作成一个</a:t>
              </a:r>
              <a:r>
                <a:rPr kumimoji="1" lang="en-US" altLang="zh-CN" sz="1200" dirty="0">
                  <a:solidFill>
                    <a:schemeClr val="tx1">
                      <a:lumMod val="65000"/>
                      <a:lumOff val="35000"/>
                    </a:schemeClr>
                  </a:solidFill>
                  <a:latin typeface="思源黑体 CN Light" panose="020B0300000000000000" pitchFamily="34" charset="-122"/>
                  <a:ea typeface="思源黑体 CN Light" panose="020B0300000000000000" pitchFamily="34" charset="-122"/>
                </a:rPr>
                <a:t>app</a:t>
              </a:r>
              <a:r>
                <a:rPr kumimoji="1" lang="zh-CN" altLang="en-US" sz="1200" dirty="0">
                  <a:solidFill>
                    <a:schemeClr val="tx1">
                      <a:lumMod val="65000"/>
                      <a:lumOff val="35000"/>
                    </a:schemeClr>
                  </a:solidFill>
                  <a:latin typeface="思源黑体 CN Light" panose="020B0300000000000000" pitchFamily="34" charset="-122"/>
                  <a:ea typeface="思源黑体 CN Light" panose="020B0300000000000000" pitchFamily="34" charset="-122"/>
                </a:rPr>
                <a:t>，使其能在移动端运行</a:t>
              </a:r>
              <a:endParaRPr kumimoji="0" lang="en-US" altLang="zh-CN" sz="1200" b="0" i="0" u="none" strike="noStrike" kern="1200" cap="none" spc="0" normalizeH="0" baseline="0" noProof="0" dirty="0">
                <a:ln>
                  <a:noFill/>
                </a:ln>
                <a:solidFill>
                  <a:prstClr val="black">
                    <a:lumMod val="65000"/>
                    <a:lumOff val="35000"/>
                  </a:prstClr>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19" name="文本框 18"/>
            <p:cNvSpPr txBox="1"/>
            <p:nvPr/>
          </p:nvSpPr>
          <p:spPr>
            <a:xfrm>
              <a:off x="2136461" y="1993722"/>
              <a:ext cx="35519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rPr>
                <a:t>移动端运行</a:t>
              </a:r>
            </a:p>
          </p:txBody>
        </p:sp>
      </p:grpSp>
      <p:grpSp>
        <p:nvGrpSpPr>
          <p:cNvPr id="20" name="组合 19"/>
          <p:cNvGrpSpPr/>
          <p:nvPr/>
        </p:nvGrpSpPr>
        <p:grpSpPr>
          <a:xfrm>
            <a:off x="2356400" y="4797887"/>
            <a:ext cx="8006799" cy="584211"/>
            <a:chOff x="2136461" y="1993722"/>
            <a:chExt cx="8006799" cy="584211"/>
          </a:xfrm>
        </p:grpSpPr>
        <p:sp>
          <p:nvSpPr>
            <p:cNvPr id="21" name="文本框 20"/>
            <p:cNvSpPr txBox="1"/>
            <p:nvPr/>
          </p:nvSpPr>
          <p:spPr>
            <a:xfrm>
              <a:off x="2136461" y="2282788"/>
              <a:ext cx="8006799" cy="295145"/>
            </a:xfrm>
            <a:prstGeom prst="rect">
              <a:avLst/>
            </a:prstGeom>
            <a:noFill/>
          </p:spPr>
          <p:txBody>
            <a:bodyPr wrap="square" rtlCol="0">
              <a:spAutoFit/>
            </a:bodyPr>
            <a:lstStyle/>
            <a:p>
              <a:pPr lvl="0">
                <a:lnSpc>
                  <a:spcPct val="120000"/>
                </a:lnSpc>
                <a:spcBef>
                  <a:spcPct val="0"/>
                </a:spcBef>
              </a:pPr>
              <a:r>
                <a:rPr kumimoji="1" lang="zh-CN" altLang="en-US" sz="1200" dirty="0">
                  <a:solidFill>
                    <a:schemeClr val="tx1">
                      <a:lumMod val="65000"/>
                      <a:lumOff val="35000"/>
                    </a:schemeClr>
                  </a:solidFill>
                  <a:latin typeface="思源黑体 CN Light" panose="020B0300000000000000" pitchFamily="34" charset="-122"/>
                  <a:ea typeface="思源黑体 CN Light" panose="020B0300000000000000" pitchFamily="34" charset="-122"/>
                </a:rPr>
                <a:t>增加训练数据，能够应对企业不断更新的布匹瑕疵，识别更多瑕疵类型</a:t>
              </a:r>
              <a:endParaRPr kumimoji="0" lang="en-US" altLang="zh-CN" sz="12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22" name="文本框 21"/>
            <p:cNvSpPr txBox="1"/>
            <p:nvPr/>
          </p:nvSpPr>
          <p:spPr>
            <a:xfrm>
              <a:off x="2136461" y="1993722"/>
              <a:ext cx="3551959"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rPr>
                <a:t>应对新增瑕疵类型</a:t>
              </a:r>
            </a:p>
          </p:txBody>
        </p:sp>
      </p:grpSp>
      <p:sp>
        <p:nvSpPr>
          <p:cNvPr id="32" name="标题 31"/>
          <p:cNvSpPr>
            <a:spLocks noGrp="1"/>
          </p:cNvSpPr>
          <p:nvPr>
            <p:ph type="title"/>
          </p:nvPr>
        </p:nvSpPr>
        <p:spPr/>
        <p:txBody>
          <a:bodyPr/>
          <a:lstStyle/>
          <a:p>
            <a:r>
              <a:rPr lang="zh-CN" altLang="en-US" sz="2400" dirty="0">
                <a:solidFill>
                  <a:prstClr val="white">
                    <a:lumMod val="50000"/>
                  </a:prstClr>
                </a:solidFill>
              </a:rPr>
              <a:t>未来展望</a:t>
            </a:r>
            <a:endParaRPr lang="zh-CN" altLang="en-US" dirty="0"/>
          </a:p>
        </p:txBody>
      </p:sp>
    </p:spTree>
    <p:extLst>
      <p:ext uri="{BB962C8B-B14F-4D97-AF65-F5344CB8AC3E}">
        <p14:creationId xmlns:p14="http://schemas.microsoft.com/office/powerpoint/2010/main" val="40340704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10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par>
                          <p:cTn id="20" fill="hold">
                            <p:stCondLst>
                              <p:cond delay="700"/>
                            </p:stCondLst>
                            <p:childTnLst>
                              <p:par>
                                <p:cTn id="21" presetID="22" presetClass="entr" presetSubtype="8"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left)">
                                      <p:cBhvr>
                                        <p:cTn id="23" dur="500"/>
                                        <p:tgtEl>
                                          <p:spTgt spid="3"/>
                                        </p:tgtEl>
                                      </p:cBhvr>
                                    </p:animEffect>
                                  </p:childTnLst>
                                </p:cTn>
                              </p:par>
                              <p:par>
                                <p:cTn id="24" presetID="22" presetClass="entr" presetSubtype="8"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left)">
                                      <p:cBhvr>
                                        <p:cTn id="26" dur="500"/>
                                        <p:tgtEl>
                                          <p:spTgt spid="5"/>
                                        </p:tgtEl>
                                      </p:cBhvr>
                                    </p:animEffect>
                                  </p:childTnLst>
                                </p:cTn>
                              </p:par>
                              <p:par>
                                <p:cTn id="27" presetID="22" presetClass="entr" presetSubtype="8"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left)">
                                      <p:cBhvr>
                                        <p:cTn id="29" dur="500"/>
                                        <p:tgtEl>
                                          <p:spTgt spid="7"/>
                                        </p:tgtEl>
                                      </p:cBhvr>
                                    </p:animEffect>
                                  </p:childTnLst>
                                </p:cTn>
                              </p:par>
                            </p:childTnLst>
                          </p:cTn>
                        </p:par>
                        <p:par>
                          <p:cTn id="30" fill="hold">
                            <p:stCondLst>
                              <p:cond delay="1200"/>
                            </p:stCondLst>
                            <p:childTnLst>
                              <p:par>
                                <p:cTn id="31" presetID="22" presetClass="entr" presetSubtype="1" fill="hold"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wipe(up)">
                                      <p:cBhvr>
                                        <p:cTn id="33" dur="500"/>
                                        <p:tgtEl>
                                          <p:spTgt spid="14"/>
                                        </p:tgtEl>
                                      </p:cBhvr>
                                    </p:animEffect>
                                  </p:childTnLst>
                                </p:cTn>
                              </p:par>
                              <p:par>
                                <p:cTn id="34" presetID="22" presetClass="entr" presetSubtype="1" fill="hold"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wipe(up)">
                                      <p:cBhvr>
                                        <p:cTn id="36" dur="500"/>
                                        <p:tgtEl>
                                          <p:spTgt spid="17"/>
                                        </p:tgtEl>
                                      </p:cBhvr>
                                    </p:animEffect>
                                  </p:childTnLst>
                                </p:cTn>
                              </p:par>
                              <p:par>
                                <p:cTn id="37" presetID="22" presetClass="entr" presetSubtype="1" fill="hold" nodeType="with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wipe(up)">
                                      <p:cBhvr>
                                        <p:cTn id="3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3940049" y="2810049"/>
            <a:ext cx="4311902" cy="923330"/>
          </a:xfrm>
          <a:prstGeom prst="rect">
            <a:avLst/>
          </a:prstGeom>
          <a:noFill/>
        </p:spPr>
        <p:txBody>
          <a:bodyPr vert="horz" wrap="square" rtlCol="0">
            <a:spAutoFit/>
          </a:bodyPr>
          <a:lstStyle/>
          <a:p>
            <a:pPr algn="ctr"/>
            <a:r>
              <a:rPr lang="zh-CN" altLang="en-US" sz="5400" dirty="0">
                <a:solidFill>
                  <a:prstClr val="black">
                    <a:lumMod val="85000"/>
                    <a:lumOff val="15000"/>
                  </a:prstClr>
                </a:solidFill>
                <a:latin typeface="思源黑体 CN Light" panose="020B0300000000000000" pitchFamily="34" charset="-122"/>
                <a:ea typeface="思源黑体 CN Light" panose="020B0300000000000000" pitchFamily="34" charset="-122"/>
              </a:rPr>
              <a:t>谢谢观看！</a:t>
            </a:r>
          </a:p>
        </p:txBody>
      </p:sp>
      <p:sp>
        <p:nvSpPr>
          <p:cNvPr id="9" name="文本框 8">
            <a:extLst>
              <a:ext uri="{FF2B5EF4-FFF2-40B4-BE49-F238E27FC236}">
                <a16:creationId xmlns:a16="http://schemas.microsoft.com/office/drawing/2014/main" id="{3C4B55A2-CE4C-4E21-88B6-165B86513B71}"/>
              </a:ext>
            </a:extLst>
          </p:cNvPr>
          <p:cNvSpPr txBox="1"/>
          <p:nvPr/>
        </p:nvSpPr>
        <p:spPr>
          <a:xfrm>
            <a:off x="4055473" y="3638277"/>
            <a:ext cx="4081054" cy="369332"/>
          </a:xfrm>
          <a:prstGeom prst="rect">
            <a:avLst/>
          </a:prstGeom>
          <a:solidFill>
            <a:schemeClr val="tx1">
              <a:lumMod val="75000"/>
              <a:lumOff val="25000"/>
            </a:schemeClr>
          </a:solidFill>
        </p:spPr>
        <p:txBody>
          <a:bodyPr wrap="none" rtlCol="0">
            <a:spAutoFit/>
          </a:bodyPr>
          <a:lstStyle/>
          <a:p>
            <a:r>
              <a:rPr lang="en-US" altLang="zh-CN" dirty="0">
                <a:solidFill>
                  <a:prstClr val="white"/>
                </a:solidFill>
                <a:latin typeface="思源黑体 CN Light" panose="020B0300000000000000" pitchFamily="34" charset="-122"/>
                <a:ea typeface="思源黑体 CN Light" panose="020B0300000000000000" pitchFamily="34" charset="-122"/>
              </a:rPr>
              <a:t>-PROJECT PLANNING PPT TEMPLATE-</a:t>
            </a:r>
            <a:endParaRPr lang="zh-CN" altLang="en-US" dirty="0">
              <a:solidFill>
                <a:prstClr val="white"/>
              </a:solidFill>
              <a:latin typeface="思源黑体 CN Light" panose="020B0300000000000000" pitchFamily="34" charset="-122"/>
              <a:ea typeface="思源黑体 CN Light" panose="020B0300000000000000" pitchFamily="34" charset="-122"/>
            </a:endParaRPr>
          </a:p>
        </p:txBody>
      </p:sp>
    </p:spTree>
    <p:extLst>
      <p:ext uri="{BB962C8B-B14F-4D97-AF65-F5344CB8AC3E}">
        <p14:creationId xmlns:p14="http://schemas.microsoft.com/office/powerpoint/2010/main" val="84175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8000" fill="hold" grpId="0" nodeType="afterEffect" p14:presetBounceEnd="58000">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58000">
                                          <p:cBhvr additive="base">
                                            <p:cTn id="7" dur="1250" fill="hold"/>
                                            <p:tgtEl>
                                              <p:spTgt spid="8"/>
                                            </p:tgtEl>
                                            <p:attrNameLst>
                                              <p:attrName>ppt_x</p:attrName>
                                            </p:attrNameLst>
                                          </p:cBhvr>
                                          <p:tavLst>
                                            <p:tav tm="0">
                                              <p:val>
                                                <p:strVal val="0-#ppt_w/2"/>
                                              </p:val>
                                            </p:tav>
                                            <p:tav tm="100000">
                                              <p:val>
                                                <p:strVal val="#ppt_x"/>
                                              </p:val>
                                            </p:tav>
                                          </p:tavLst>
                                        </p:anim>
                                        <p:anim calcmode="lin" valueType="num" p14:bounceEnd="58000">
                                          <p:cBhvr additive="base">
                                            <p:cTn id="8" dur="125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8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fill="hold"/>
                                            <p:tgtEl>
                                              <p:spTgt spid="8"/>
                                            </p:tgtEl>
                                            <p:attrNameLst>
                                              <p:attrName>ppt_x</p:attrName>
                                            </p:attrNameLst>
                                          </p:cBhvr>
                                          <p:tavLst>
                                            <p:tav tm="0">
                                              <p:val>
                                                <p:strVal val="0-#ppt_w/2"/>
                                              </p:val>
                                            </p:tav>
                                            <p:tav tm="100000">
                                              <p:val>
                                                <p:strVal val="#ppt_x"/>
                                              </p:val>
                                            </p:tav>
                                          </p:tavLst>
                                        </p:anim>
                                        <p:anim calcmode="lin" valueType="num">
                                          <p:cBhvr additive="base">
                                            <p:cTn id="8" dur="125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8" name="组合 77"/>
          <p:cNvGrpSpPr/>
          <p:nvPr/>
        </p:nvGrpSpPr>
        <p:grpSpPr>
          <a:xfrm>
            <a:off x="3032136" y="1380615"/>
            <a:ext cx="6127728" cy="1569660"/>
            <a:chOff x="1459139" y="2477587"/>
            <a:chExt cx="6127728" cy="1569660"/>
          </a:xfrm>
        </p:grpSpPr>
        <p:sp>
          <p:nvSpPr>
            <p:cNvPr id="40" name="文本框 13"/>
            <p:cNvSpPr txBox="1">
              <a:spLocks noChangeArrowheads="1"/>
            </p:cNvSpPr>
            <p:nvPr/>
          </p:nvSpPr>
          <p:spPr bwMode="auto">
            <a:xfrm>
              <a:off x="1533671" y="2477587"/>
              <a:ext cx="6053196"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eaLnBrk="1" fontAlgn="auto" hangingPunct="1">
                <a:spcBef>
                  <a:spcPts val="0"/>
                </a:spcBef>
                <a:spcAft>
                  <a:spcPts val="0"/>
                </a:spcAft>
                <a:defRPr sz="700">
                  <a:latin typeface="Helvetica" panose="020B0604020202020204" pitchFamily="34" charset="0"/>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sz="9600" spc="300" dirty="0">
                  <a:solidFill>
                    <a:prstClr val="black">
                      <a:lumMod val="75000"/>
                      <a:lumOff val="25000"/>
                    </a:prstClr>
                  </a:solidFill>
                  <a:latin typeface="思源黑体 CN Normal" panose="020B0400000000000000" pitchFamily="34" charset="-122"/>
                  <a:ea typeface="思源黑体 CN Normal" panose="020B0400000000000000" pitchFamily="34" charset="-122"/>
                </a:rPr>
                <a:t>CONTENT</a:t>
              </a:r>
              <a:endParaRPr lang="zh-CN" altLang="en-US" sz="9600" spc="300" dirty="0">
                <a:solidFill>
                  <a:prstClr val="black">
                    <a:lumMod val="75000"/>
                    <a:lumOff val="25000"/>
                  </a:prstClr>
                </a:solidFill>
                <a:latin typeface="思源黑体 CN Normal" panose="020B0400000000000000" pitchFamily="34" charset="-122"/>
                <a:ea typeface="思源黑体 CN Normal" panose="020B0400000000000000" pitchFamily="34" charset="-122"/>
              </a:endParaRPr>
            </a:p>
          </p:txBody>
        </p:sp>
        <p:sp>
          <p:nvSpPr>
            <p:cNvPr id="41" name="文本框 40"/>
            <p:cNvSpPr txBox="1"/>
            <p:nvPr/>
          </p:nvSpPr>
          <p:spPr>
            <a:xfrm>
              <a:off x="1459139" y="3262417"/>
              <a:ext cx="5506636" cy="369332"/>
            </a:xfrm>
            <a:prstGeom prst="rect">
              <a:avLst/>
            </a:prstGeom>
            <a:noFill/>
          </p:spPr>
          <p:txBody>
            <a:bodyPr wrap="none" rtlCol="0">
              <a:spAutoFit/>
            </a:bodyPr>
            <a:lstStyle/>
            <a:p>
              <a:r>
                <a:rPr lang="en-US" altLang="zh-CN" b="1" kern="2000" spc="5000" dirty="0">
                  <a:solidFill>
                    <a:prstClr val="white">
                      <a:lumMod val="75000"/>
                    </a:prstClr>
                  </a:solidFill>
                  <a:latin typeface="思源黑体 CN Normal" panose="020B0400000000000000" pitchFamily="34" charset="-122"/>
                  <a:ea typeface="思源黑体 CN Normal" panose="020B0400000000000000" pitchFamily="34" charset="-122"/>
                </a:rPr>
                <a:t>content</a:t>
              </a:r>
              <a:endParaRPr lang="zh-CN" altLang="en-US" b="1" kern="2000" spc="5000" dirty="0">
                <a:solidFill>
                  <a:prstClr val="white">
                    <a:lumMod val="75000"/>
                  </a:prstClr>
                </a:solidFill>
                <a:latin typeface="思源黑体 CN Normal" panose="020B0400000000000000" pitchFamily="34" charset="-122"/>
                <a:ea typeface="思源黑体 CN Normal" panose="020B0400000000000000" pitchFamily="34" charset="-122"/>
              </a:endParaRPr>
            </a:p>
          </p:txBody>
        </p:sp>
      </p:grpSp>
      <p:grpSp>
        <p:nvGrpSpPr>
          <p:cNvPr id="171" name="组合 170"/>
          <p:cNvGrpSpPr/>
          <p:nvPr/>
        </p:nvGrpSpPr>
        <p:grpSpPr>
          <a:xfrm>
            <a:off x="407469" y="3735105"/>
            <a:ext cx="2892585" cy="1086145"/>
            <a:chOff x="394769" y="4253131"/>
            <a:chExt cx="2892585" cy="1086145"/>
          </a:xfrm>
        </p:grpSpPr>
        <p:sp>
          <p:nvSpPr>
            <p:cNvPr id="45" name="矩形: 圆角 31"/>
            <p:cNvSpPr/>
            <p:nvPr/>
          </p:nvSpPr>
          <p:spPr>
            <a:xfrm>
              <a:off x="1194684" y="4273159"/>
              <a:ext cx="1292754" cy="352425"/>
            </a:xfrm>
            <a:prstGeom prst="roundRect">
              <a:avLst>
                <a:gd name="adj" fmla="val 50000"/>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grpSp>
          <p:nvGrpSpPr>
            <p:cNvPr id="101" name="组合 100"/>
            <p:cNvGrpSpPr/>
            <p:nvPr/>
          </p:nvGrpSpPr>
          <p:grpSpPr>
            <a:xfrm>
              <a:off x="394769" y="4253131"/>
              <a:ext cx="2892585" cy="1086145"/>
              <a:chOff x="658850" y="4386410"/>
              <a:chExt cx="2892585" cy="1086145"/>
            </a:xfrm>
          </p:grpSpPr>
          <p:sp>
            <p:nvSpPr>
              <p:cNvPr id="117" name="矩形 116"/>
              <p:cNvSpPr/>
              <p:nvPr/>
            </p:nvSpPr>
            <p:spPr>
              <a:xfrm>
                <a:off x="2012776" y="5210945"/>
                <a:ext cx="184731" cy="261610"/>
              </a:xfrm>
              <a:prstGeom prst="rect">
                <a:avLst/>
              </a:prstGeom>
            </p:spPr>
            <p:txBody>
              <a:bodyPr wrap="none">
                <a:spAutoFit/>
              </a:bodyPr>
              <a:lstStyle/>
              <a:p>
                <a:pPr algn="ctr">
                  <a:spcBef>
                    <a:spcPct val="0"/>
                  </a:spcBef>
                </a:pPr>
                <a:endParaRPr lang="en-US" altLang="zh-CN" sz="1100" dirty="0">
                  <a:solidFill>
                    <a:schemeClr val="tx1">
                      <a:lumMod val="85000"/>
                      <a:lumOff val="15000"/>
                    </a:schemeClr>
                  </a:solidFill>
                  <a:latin typeface="Arial" panose="020B0604020202020204" pitchFamily="34" charset="0"/>
                  <a:ea typeface="微软雅黑 Light"/>
                  <a:cs typeface="Arial" panose="020B0604020202020204" pitchFamily="34" charset="0"/>
                  <a:sym typeface="+mn-lt"/>
                </a:endParaRPr>
              </a:p>
            </p:txBody>
          </p:sp>
          <p:sp>
            <p:nvSpPr>
              <p:cNvPr id="118" name="TextBox 76"/>
              <p:cNvSpPr txBox="1"/>
              <p:nvPr/>
            </p:nvSpPr>
            <p:spPr>
              <a:xfrm>
                <a:off x="658850" y="4761380"/>
                <a:ext cx="2892585" cy="461665"/>
              </a:xfrm>
              <a:prstGeom prst="rect">
                <a:avLst/>
              </a:prstGeom>
              <a:noFill/>
            </p:spPr>
            <p:txBody>
              <a:bodyPr wrap="square" rtlCol="0">
                <a:spAutoFit/>
              </a:bodyPr>
              <a:lstStyle/>
              <a:p>
                <a:pPr algn="ctr"/>
                <a:r>
                  <a:rPr lang="zh-CN" altLang="en-US" sz="2400" dirty="0">
                    <a:solidFill>
                      <a:schemeClr val="tx1">
                        <a:lumMod val="85000"/>
                        <a:lumOff val="15000"/>
                      </a:schemeClr>
                    </a:solidFill>
                    <a:latin typeface="华文细黑"/>
                    <a:ea typeface="微软雅黑 Light"/>
                    <a:cs typeface="+mn-ea"/>
                    <a:sym typeface="+mn-lt"/>
                  </a:rPr>
                  <a:t>系统设计</a:t>
                </a:r>
              </a:p>
            </p:txBody>
          </p:sp>
          <p:sp>
            <p:nvSpPr>
              <p:cNvPr id="119" name="矩形 118"/>
              <p:cNvSpPr/>
              <p:nvPr/>
            </p:nvSpPr>
            <p:spPr>
              <a:xfrm>
                <a:off x="973712" y="4386410"/>
                <a:ext cx="2322842" cy="430887"/>
              </a:xfrm>
              <a:prstGeom prst="rect">
                <a:avLst/>
              </a:prstGeom>
              <a:noFill/>
              <a:ln>
                <a:noFill/>
              </a:ln>
            </p:spPr>
            <p:txBody>
              <a:bodyPr wrap="square">
                <a:spAutoFit/>
              </a:bodyPr>
              <a:lstStyle/>
              <a:p>
                <a:pPr algn="ctr"/>
                <a:r>
                  <a:rPr lang="en-US" altLang="zh-CN" sz="2200" dirty="0">
                    <a:solidFill>
                      <a:schemeClr val="bg1"/>
                    </a:solidFill>
                    <a:latin typeface="思源黑体 CN Normal" panose="020B0400000000000000" pitchFamily="34" charset="-122"/>
                    <a:ea typeface="思源黑体 CN Normal" panose="020B0400000000000000" pitchFamily="34" charset="-122"/>
                  </a:rPr>
                  <a:t>PART A</a:t>
                </a:r>
              </a:p>
            </p:txBody>
          </p:sp>
        </p:grpSp>
      </p:grpSp>
      <p:grpSp>
        <p:nvGrpSpPr>
          <p:cNvPr id="158" name="组合 157"/>
          <p:cNvGrpSpPr/>
          <p:nvPr/>
        </p:nvGrpSpPr>
        <p:grpSpPr>
          <a:xfrm>
            <a:off x="3233573" y="3735105"/>
            <a:ext cx="2892585" cy="836635"/>
            <a:chOff x="3212504" y="4255861"/>
            <a:chExt cx="2892585" cy="836635"/>
          </a:xfrm>
        </p:grpSpPr>
        <p:sp>
          <p:nvSpPr>
            <p:cNvPr id="120" name="矩形: 圆角 31"/>
            <p:cNvSpPr/>
            <p:nvPr/>
          </p:nvSpPr>
          <p:spPr>
            <a:xfrm>
              <a:off x="4012419" y="4275889"/>
              <a:ext cx="1292754" cy="352425"/>
            </a:xfrm>
            <a:prstGeom prst="roundRect">
              <a:avLst>
                <a:gd name="adj" fmla="val 50000"/>
              </a:avLst>
            </a:prstGeom>
            <a:solidFill>
              <a:schemeClr val="tx1">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grpSp>
          <p:nvGrpSpPr>
            <p:cNvPr id="121" name="组合 120"/>
            <p:cNvGrpSpPr/>
            <p:nvPr/>
          </p:nvGrpSpPr>
          <p:grpSpPr>
            <a:xfrm>
              <a:off x="3212504" y="4255861"/>
              <a:ext cx="2892585" cy="836635"/>
              <a:chOff x="658850" y="4386410"/>
              <a:chExt cx="2892585" cy="836635"/>
            </a:xfrm>
          </p:grpSpPr>
          <p:sp>
            <p:nvSpPr>
              <p:cNvPr id="123" name="TextBox 76"/>
              <p:cNvSpPr txBox="1"/>
              <p:nvPr/>
            </p:nvSpPr>
            <p:spPr>
              <a:xfrm>
                <a:off x="658850" y="4761380"/>
                <a:ext cx="2892585" cy="461665"/>
              </a:xfrm>
              <a:prstGeom prst="rect">
                <a:avLst/>
              </a:prstGeom>
              <a:noFill/>
            </p:spPr>
            <p:txBody>
              <a:bodyPr wrap="square" rtlCol="0">
                <a:spAutoFit/>
              </a:bodyPr>
              <a:lstStyle/>
              <a:p>
                <a:pPr algn="ctr"/>
                <a:r>
                  <a:rPr lang="zh-CN" altLang="en-US" sz="2400" dirty="0">
                    <a:solidFill>
                      <a:schemeClr val="tx1">
                        <a:lumMod val="85000"/>
                        <a:lumOff val="15000"/>
                      </a:schemeClr>
                    </a:solidFill>
                    <a:latin typeface="华文细黑"/>
                    <a:ea typeface="微软雅黑 Light"/>
                    <a:cs typeface="+mn-ea"/>
                    <a:sym typeface="+mn-lt"/>
                  </a:rPr>
                  <a:t>创新点</a:t>
                </a:r>
              </a:p>
            </p:txBody>
          </p:sp>
          <p:sp>
            <p:nvSpPr>
              <p:cNvPr id="124" name="矩形 123"/>
              <p:cNvSpPr/>
              <p:nvPr/>
            </p:nvSpPr>
            <p:spPr>
              <a:xfrm>
                <a:off x="973712" y="4386410"/>
                <a:ext cx="2322842" cy="430887"/>
              </a:xfrm>
              <a:prstGeom prst="rect">
                <a:avLst/>
              </a:prstGeom>
              <a:noFill/>
              <a:ln>
                <a:noFill/>
              </a:ln>
            </p:spPr>
            <p:txBody>
              <a:bodyPr wrap="square">
                <a:spAutoFit/>
              </a:bodyPr>
              <a:lstStyle/>
              <a:p>
                <a:pPr algn="ctr"/>
                <a:r>
                  <a:rPr lang="en-US" altLang="zh-CN" sz="2200" dirty="0">
                    <a:solidFill>
                      <a:schemeClr val="bg1"/>
                    </a:solidFill>
                    <a:latin typeface="思源黑体 CN Normal" panose="020B0400000000000000" pitchFamily="34" charset="-122"/>
                    <a:ea typeface="思源黑体 CN Normal" panose="020B0400000000000000" pitchFamily="34" charset="-122"/>
                  </a:rPr>
                  <a:t>PART B</a:t>
                </a:r>
              </a:p>
            </p:txBody>
          </p:sp>
        </p:grpSp>
      </p:grpSp>
      <p:grpSp>
        <p:nvGrpSpPr>
          <p:cNvPr id="133" name="组合 132"/>
          <p:cNvGrpSpPr/>
          <p:nvPr/>
        </p:nvGrpSpPr>
        <p:grpSpPr>
          <a:xfrm>
            <a:off x="3029132" y="3746354"/>
            <a:ext cx="624482" cy="1232924"/>
            <a:chOff x="3016432" y="4273159"/>
            <a:chExt cx="624482" cy="1232924"/>
          </a:xfrm>
        </p:grpSpPr>
        <p:cxnSp>
          <p:nvCxnSpPr>
            <p:cNvPr id="102" name="直接连接符 101"/>
            <p:cNvCxnSpPr>
              <a:cxnSpLocks/>
            </p:cNvCxnSpPr>
            <p:nvPr/>
          </p:nvCxnSpPr>
          <p:spPr>
            <a:xfrm flipV="1">
              <a:off x="3045450" y="4338681"/>
              <a:ext cx="546312" cy="1127820"/>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128" name="组合 127"/>
            <p:cNvGrpSpPr/>
            <p:nvPr/>
          </p:nvGrpSpPr>
          <p:grpSpPr>
            <a:xfrm>
              <a:off x="3016432" y="4273159"/>
              <a:ext cx="624482" cy="1232924"/>
              <a:chOff x="3016432" y="4273159"/>
              <a:chExt cx="624482" cy="1232924"/>
            </a:xfrm>
          </p:grpSpPr>
          <p:sp>
            <p:nvSpPr>
              <p:cNvPr id="126" name="椭圆 125"/>
              <p:cNvSpPr/>
              <p:nvPr/>
            </p:nvSpPr>
            <p:spPr>
              <a:xfrm>
                <a:off x="3568914" y="4273159"/>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3016432" y="5434083"/>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39" name="组合 138"/>
          <p:cNvGrpSpPr/>
          <p:nvPr/>
        </p:nvGrpSpPr>
        <p:grpSpPr>
          <a:xfrm>
            <a:off x="5835282" y="3746354"/>
            <a:ext cx="624482" cy="1232924"/>
            <a:chOff x="3016432" y="4273159"/>
            <a:chExt cx="624482" cy="1232924"/>
          </a:xfrm>
        </p:grpSpPr>
        <p:cxnSp>
          <p:nvCxnSpPr>
            <p:cNvPr id="140" name="直接连接符 139"/>
            <p:cNvCxnSpPr>
              <a:cxnSpLocks/>
            </p:cNvCxnSpPr>
            <p:nvPr/>
          </p:nvCxnSpPr>
          <p:spPr>
            <a:xfrm flipV="1">
              <a:off x="3045450" y="4338681"/>
              <a:ext cx="546312" cy="1127820"/>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141" name="组合 140"/>
            <p:cNvGrpSpPr/>
            <p:nvPr/>
          </p:nvGrpSpPr>
          <p:grpSpPr>
            <a:xfrm>
              <a:off x="3016432" y="4273159"/>
              <a:ext cx="624482" cy="1232924"/>
              <a:chOff x="3016432" y="4273159"/>
              <a:chExt cx="624482" cy="1232924"/>
            </a:xfrm>
          </p:grpSpPr>
          <p:sp>
            <p:nvSpPr>
              <p:cNvPr id="142" name="椭圆 141"/>
              <p:cNvSpPr/>
              <p:nvPr/>
            </p:nvSpPr>
            <p:spPr>
              <a:xfrm>
                <a:off x="3568914" y="4273159"/>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p:cNvSpPr/>
              <p:nvPr/>
            </p:nvSpPr>
            <p:spPr>
              <a:xfrm>
                <a:off x="3016432" y="5434083"/>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49" name="组合 148"/>
          <p:cNvGrpSpPr/>
          <p:nvPr/>
        </p:nvGrpSpPr>
        <p:grpSpPr>
          <a:xfrm>
            <a:off x="8613381" y="3746354"/>
            <a:ext cx="624482" cy="1232924"/>
            <a:chOff x="3016432" y="4273159"/>
            <a:chExt cx="624482" cy="1232924"/>
          </a:xfrm>
        </p:grpSpPr>
        <p:cxnSp>
          <p:nvCxnSpPr>
            <p:cNvPr id="150" name="直接连接符 149"/>
            <p:cNvCxnSpPr>
              <a:cxnSpLocks/>
            </p:cNvCxnSpPr>
            <p:nvPr/>
          </p:nvCxnSpPr>
          <p:spPr>
            <a:xfrm flipV="1">
              <a:off x="3045450" y="4338681"/>
              <a:ext cx="546312" cy="1127820"/>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151" name="组合 150"/>
            <p:cNvGrpSpPr/>
            <p:nvPr/>
          </p:nvGrpSpPr>
          <p:grpSpPr>
            <a:xfrm>
              <a:off x="3016432" y="4273159"/>
              <a:ext cx="624482" cy="1232924"/>
              <a:chOff x="3016432" y="4273159"/>
              <a:chExt cx="624482" cy="1232924"/>
            </a:xfrm>
          </p:grpSpPr>
          <p:sp>
            <p:nvSpPr>
              <p:cNvPr id="152" name="椭圆 151"/>
              <p:cNvSpPr/>
              <p:nvPr/>
            </p:nvSpPr>
            <p:spPr>
              <a:xfrm>
                <a:off x="3568914" y="4273159"/>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a:off x="3016432" y="5434083"/>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59" name="组合 158"/>
          <p:cNvGrpSpPr/>
          <p:nvPr/>
        </p:nvGrpSpPr>
        <p:grpSpPr>
          <a:xfrm>
            <a:off x="6059677" y="3735105"/>
            <a:ext cx="2892585" cy="836635"/>
            <a:chOff x="3212504" y="4255861"/>
            <a:chExt cx="2892585" cy="836635"/>
          </a:xfrm>
        </p:grpSpPr>
        <p:sp>
          <p:nvSpPr>
            <p:cNvPr id="160" name="矩形: 圆角 31"/>
            <p:cNvSpPr/>
            <p:nvPr/>
          </p:nvSpPr>
          <p:spPr>
            <a:xfrm>
              <a:off x="4012419" y="4275889"/>
              <a:ext cx="1292754" cy="352425"/>
            </a:xfrm>
            <a:prstGeom prst="roundRect">
              <a:avLst>
                <a:gd name="adj" fmla="val 50000"/>
              </a:avLst>
            </a:prstGeom>
            <a:solidFill>
              <a:schemeClr val="tx1">
                <a:lumMod val="85000"/>
                <a:lumOff val="1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grpSp>
          <p:nvGrpSpPr>
            <p:cNvPr id="161" name="组合 160"/>
            <p:cNvGrpSpPr/>
            <p:nvPr/>
          </p:nvGrpSpPr>
          <p:grpSpPr>
            <a:xfrm>
              <a:off x="3212504" y="4255861"/>
              <a:ext cx="2892585" cy="836635"/>
              <a:chOff x="658850" y="4386410"/>
              <a:chExt cx="2892585" cy="836635"/>
            </a:xfrm>
          </p:grpSpPr>
          <p:sp>
            <p:nvSpPr>
              <p:cNvPr id="163" name="TextBox 76"/>
              <p:cNvSpPr txBox="1"/>
              <p:nvPr/>
            </p:nvSpPr>
            <p:spPr>
              <a:xfrm>
                <a:off x="658850" y="4761380"/>
                <a:ext cx="2892585" cy="461665"/>
              </a:xfrm>
              <a:prstGeom prst="rect">
                <a:avLst/>
              </a:prstGeom>
              <a:noFill/>
            </p:spPr>
            <p:txBody>
              <a:bodyPr wrap="square" rtlCol="0">
                <a:spAutoFit/>
              </a:bodyPr>
              <a:lstStyle/>
              <a:p>
                <a:pPr algn="ctr"/>
                <a:r>
                  <a:rPr lang="zh-CN" altLang="en-US" sz="2400" dirty="0">
                    <a:solidFill>
                      <a:schemeClr val="tx1">
                        <a:lumMod val="85000"/>
                        <a:lumOff val="15000"/>
                      </a:schemeClr>
                    </a:solidFill>
                    <a:latin typeface="华文细黑"/>
                    <a:ea typeface="微软雅黑 Light"/>
                    <a:cs typeface="+mn-ea"/>
                    <a:sym typeface="+mn-lt"/>
                  </a:rPr>
                  <a:t>系统测试</a:t>
                </a:r>
              </a:p>
            </p:txBody>
          </p:sp>
          <p:sp>
            <p:nvSpPr>
              <p:cNvPr id="164" name="矩形 163"/>
              <p:cNvSpPr/>
              <p:nvPr/>
            </p:nvSpPr>
            <p:spPr>
              <a:xfrm>
                <a:off x="973712" y="4386410"/>
                <a:ext cx="2322842" cy="430887"/>
              </a:xfrm>
              <a:prstGeom prst="rect">
                <a:avLst/>
              </a:prstGeom>
              <a:noFill/>
              <a:ln>
                <a:noFill/>
              </a:ln>
            </p:spPr>
            <p:txBody>
              <a:bodyPr wrap="square">
                <a:spAutoFit/>
              </a:bodyPr>
              <a:lstStyle/>
              <a:p>
                <a:pPr algn="ctr"/>
                <a:r>
                  <a:rPr lang="en-US" altLang="zh-CN" sz="2200" dirty="0">
                    <a:solidFill>
                      <a:schemeClr val="bg1"/>
                    </a:solidFill>
                    <a:latin typeface="思源黑体 CN Normal" panose="020B0400000000000000" pitchFamily="34" charset="-122"/>
                    <a:ea typeface="思源黑体 CN Normal" panose="020B0400000000000000" pitchFamily="34" charset="-122"/>
                  </a:rPr>
                  <a:t>PART C</a:t>
                </a:r>
              </a:p>
            </p:txBody>
          </p:sp>
        </p:grpSp>
      </p:grpSp>
      <p:grpSp>
        <p:nvGrpSpPr>
          <p:cNvPr id="165" name="组合 164"/>
          <p:cNvGrpSpPr/>
          <p:nvPr/>
        </p:nvGrpSpPr>
        <p:grpSpPr>
          <a:xfrm>
            <a:off x="8885782" y="3735105"/>
            <a:ext cx="2892585" cy="836635"/>
            <a:chOff x="3212504" y="4255861"/>
            <a:chExt cx="2892585" cy="836635"/>
          </a:xfrm>
        </p:grpSpPr>
        <p:sp>
          <p:nvSpPr>
            <p:cNvPr id="166" name="矩形: 圆角 31"/>
            <p:cNvSpPr/>
            <p:nvPr/>
          </p:nvSpPr>
          <p:spPr>
            <a:xfrm>
              <a:off x="4012419" y="4275889"/>
              <a:ext cx="1292754" cy="352425"/>
            </a:xfrm>
            <a:prstGeom prst="roundRect">
              <a:avLst>
                <a:gd name="adj" fmla="val 50000"/>
              </a:avLst>
            </a:prstGeom>
            <a:solidFill>
              <a:schemeClr val="tx1">
                <a:lumMod val="95000"/>
                <a:lumOff val="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grpSp>
          <p:nvGrpSpPr>
            <p:cNvPr id="167" name="组合 166"/>
            <p:cNvGrpSpPr/>
            <p:nvPr/>
          </p:nvGrpSpPr>
          <p:grpSpPr>
            <a:xfrm>
              <a:off x="3212504" y="4255861"/>
              <a:ext cx="2892585" cy="836635"/>
              <a:chOff x="658850" y="4386410"/>
              <a:chExt cx="2892585" cy="836635"/>
            </a:xfrm>
          </p:grpSpPr>
          <p:sp>
            <p:nvSpPr>
              <p:cNvPr id="169" name="TextBox 76"/>
              <p:cNvSpPr txBox="1"/>
              <p:nvPr/>
            </p:nvSpPr>
            <p:spPr>
              <a:xfrm>
                <a:off x="658850" y="4761380"/>
                <a:ext cx="2892585" cy="461665"/>
              </a:xfrm>
              <a:prstGeom prst="rect">
                <a:avLst/>
              </a:prstGeom>
              <a:noFill/>
            </p:spPr>
            <p:txBody>
              <a:bodyPr wrap="square" rtlCol="0">
                <a:spAutoFit/>
              </a:bodyPr>
              <a:lstStyle/>
              <a:p>
                <a:pPr algn="ctr"/>
                <a:r>
                  <a:rPr lang="zh-CN" altLang="en-US" sz="2400" dirty="0">
                    <a:solidFill>
                      <a:schemeClr val="tx1">
                        <a:lumMod val="85000"/>
                        <a:lumOff val="15000"/>
                      </a:schemeClr>
                    </a:solidFill>
                    <a:latin typeface="华文细黑"/>
                    <a:ea typeface="微软雅黑 Light"/>
                    <a:cs typeface="+mn-ea"/>
                    <a:sym typeface="+mn-lt"/>
                  </a:rPr>
                  <a:t>未来展望</a:t>
                </a:r>
              </a:p>
            </p:txBody>
          </p:sp>
          <p:sp>
            <p:nvSpPr>
              <p:cNvPr id="170" name="矩形 169"/>
              <p:cNvSpPr/>
              <p:nvPr/>
            </p:nvSpPr>
            <p:spPr>
              <a:xfrm>
                <a:off x="973712" y="4386410"/>
                <a:ext cx="2322842" cy="430887"/>
              </a:xfrm>
              <a:prstGeom prst="rect">
                <a:avLst/>
              </a:prstGeom>
              <a:noFill/>
              <a:ln>
                <a:noFill/>
              </a:ln>
            </p:spPr>
            <p:txBody>
              <a:bodyPr wrap="square">
                <a:spAutoFit/>
              </a:bodyPr>
              <a:lstStyle/>
              <a:p>
                <a:pPr algn="ctr"/>
                <a:r>
                  <a:rPr lang="en-US" altLang="zh-CN" sz="2200" dirty="0">
                    <a:solidFill>
                      <a:schemeClr val="bg1"/>
                    </a:solidFill>
                    <a:latin typeface="思源黑体 CN Normal" panose="020B0400000000000000" pitchFamily="34" charset="-122"/>
                    <a:ea typeface="思源黑体 CN Normal" panose="020B0400000000000000" pitchFamily="34" charset="-122"/>
                  </a:rPr>
                  <a:t>PART D</a:t>
                </a:r>
              </a:p>
            </p:txBody>
          </p:sp>
        </p:grpSp>
      </p:grpSp>
    </p:spTree>
    <p:extLst>
      <p:ext uri="{BB962C8B-B14F-4D97-AF65-F5344CB8AC3E}">
        <p14:creationId xmlns:p14="http://schemas.microsoft.com/office/powerpoint/2010/main" val="12359126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500"/>
                                        <p:tgtEl>
                                          <p:spTgt spid="7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71"/>
                                        </p:tgtEl>
                                        <p:attrNameLst>
                                          <p:attrName>style.visibility</p:attrName>
                                        </p:attrNameLst>
                                      </p:cBhvr>
                                      <p:to>
                                        <p:strVal val="visible"/>
                                      </p:to>
                                    </p:set>
                                    <p:anim calcmode="lin" valueType="num">
                                      <p:cBhvr additive="base">
                                        <p:cTn id="12" dur="500" fill="hold"/>
                                        <p:tgtEl>
                                          <p:spTgt spid="171"/>
                                        </p:tgtEl>
                                        <p:attrNameLst>
                                          <p:attrName>ppt_x</p:attrName>
                                        </p:attrNameLst>
                                      </p:cBhvr>
                                      <p:tavLst>
                                        <p:tav tm="0">
                                          <p:val>
                                            <p:strVal val="#ppt_x"/>
                                          </p:val>
                                        </p:tav>
                                        <p:tav tm="100000">
                                          <p:val>
                                            <p:strVal val="#ppt_x"/>
                                          </p:val>
                                        </p:tav>
                                      </p:tavLst>
                                    </p:anim>
                                    <p:anim calcmode="lin" valueType="num">
                                      <p:cBhvr additive="base">
                                        <p:cTn id="13" dur="500" fill="hold"/>
                                        <p:tgtEl>
                                          <p:spTgt spid="171"/>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33"/>
                                        </p:tgtEl>
                                        <p:attrNameLst>
                                          <p:attrName>style.visibility</p:attrName>
                                        </p:attrNameLst>
                                      </p:cBhvr>
                                      <p:to>
                                        <p:strVal val="visible"/>
                                      </p:to>
                                    </p:set>
                                    <p:animEffect transition="in" filter="fade">
                                      <p:cBhvr>
                                        <p:cTn id="18" dur="500"/>
                                        <p:tgtEl>
                                          <p:spTgt spid="133"/>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58"/>
                                        </p:tgtEl>
                                        <p:attrNameLst>
                                          <p:attrName>style.visibility</p:attrName>
                                        </p:attrNameLst>
                                      </p:cBhvr>
                                      <p:to>
                                        <p:strVal val="visible"/>
                                      </p:to>
                                    </p:set>
                                    <p:anim calcmode="lin" valueType="num">
                                      <p:cBhvr additive="base">
                                        <p:cTn id="23" dur="500" fill="hold"/>
                                        <p:tgtEl>
                                          <p:spTgt spid="158"/>
                                        </p:tgtEl>
                                        <p:attrNameLst>
                                          <p:attrName>ppt_x</p:attrName>
                                        </p:attrNameLst>
                                      </p:cBhvr>
                                      <p:tavLst>
                                        <p:tav tm="0">
                                          <p:val>
                                            <p:strVal val="#ppt_x"/>
                                          </p:val>
                                        </p:tav>
                                        <p:tav tm="100000">
                                          <p:val>
                                            <p:strVal val="#ppt_x"/>
                                          </p:val>
                                        </p:tav>
                                      </p:tavLst>
                                    </p:anim>
                                    <p:anim calcmode="lin" valueType="num">
                                      <p:cBhvr additive="base">
                                        <p:cTn id="24" dur="500" fill="hold"/>
                                        <p:tgtEl>
                                          <p:spTgt spid="15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39"/>
                                        </p:tgtEl>
                                        <p:attrNameLst>
                                          <p:attrName>style.visibility</p:attrName>
                                        </p:attrNameLst>
                                      </p:cBhvr>
                                      <p:to>
                                        <p:strVal val="visible"/>
                                      </p:to>
                                    </p:set>
                                    <p:animEffect transition="in" filter="fade">
                                      <p:cBhvr>
                                        <p:cTn id="29" dur="500"/>
                                        <p:tgtEl>
                                          <p:spTgt spid="139"/>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159"/>
                                        </p:tgtEl>
                                        <p:attrNameLst>
                                          <p:attrName>style.visibility</p:attrName>
                                        </p:attrNameLst>
                                      </p:cBhvr>
                                      <p:to>
                                        <p:strVal val="visible"/>
                                      </p:to>
                                    </p:set>
                                    <p:anim calcmode="lin" valueType="num">
                                      <p:cBhvr additive="base">
                                        <p:cTn id="34" dur="500" fill="hold"/>
                                        <p:tgtEl>
                                          <p:spTgt spid="159"/>
                                        </p:tgtEl>
                                        <p:attrNameLst>
                                          <p:attrName>ppt_x</p:attrName>
                                        </p:attrNameLst>
                                      </p:cBhvr>
                                      <p:tavLst>
                                        <p:tav tm="0">
                                          <p:val>
                                            <p:strVal val="#ppt_x"/>
                                          </p:val>
                                        </p:tav>
                                        <p:tav tm="100000">
                                          <p:val>
                                            <p:strVal val="#ppt_x"/>
                                          </p:val>
                                        </p:tav>
                                      </p:tavLst>
                                    </p:anim>
                                    <p:anim calcmode="lin" valueType="num">
                                      <p:cBhvr additive="base">
                                        <p:cTn id="35" dur="500" fill="hold"/>
                                        <p:tgtEl>
                                          <p:spTgt spid="159"/>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49"/>
                                        </p:tgtEl>
                                        <p:attrNameLst>
                                          <p:attrName>style.visibility</p:attrName>
                                        </p:attrNameLst>
                                      </p:cBhvr>
                                      <p:to>
                                        <p:strVal val="visible"/>
                                      </p:to>
                                    </p:set>
                                    <p:animEffect transition="in" filter="fade">
                                      <p:cBhvr>
                                        <p:cTn id="40" dur="500"/>
                                        <p:tgtEl>
                                          <p:spTgt spid="149"/>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165"/>
                                        </p:tgtEl>
                                        <p:attrNameLst>
                                          <p:attrName>style.visibility</p:attrName>
                                        </p:attrNameLst>
                                      </p:cBhvr>
                                      <p:to>
                                        <p:strVal val="visible"/>
                                      </p:to>
                                    </p:set>
                                    <p:anim calcmode="lin" valueType="num">
                                      <p:cBhvr additive="base">
                                        <p:cTn id="45" dur="500" fill="hold"/>
                                        <p:tgtEl>
                                          <p:spTgt spid="165"/>
                                        </p:tgtEl>
                                        <p:attrNameLst>
                                          <p:attrName>ppt_x</p:attrName>
                                        </p:attrNameLst>
                                      </p:cBhvr>
                                      <p:tavLst>
                                        <p:tav tm="0">
                                          <p:val>
                                            <p:strVal val="#ppt_x"/>
                                          </p:val>
                                        </p:tav>
                                        <p:tav tm="100000">
                                          <p:val>
                                            <p:strVal val="#ppt_x"/>
                                          </p:val>
                                        </p:tav>
                                      </p:tavLst>
                                    </p:anim>
                                    <p:anim calcmode="lin" valueType="num">
                                      <p:cBhvr additive="base">
                                        <p:cTn id="46" dur="500" fill="hold"/>
                                        <p:tgtEl>
                                          <p:spTgt spid="16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310743" y="1070879"/>
            <a:ext cx="3570514" cy="4508927"/>
          </a:xfrm>
          <a:prstGeom prst="rect">
            <a:avLst/>
          </a:prstGeom>
          <a:noFill/>
        </p:spPr>
        <p:txBody>
          <a:bodyPr wrap="square" rtlCol="0">
            <a:spAutoFit/>
          </a:bodyPr>
          <a:lstStyle/>
          <a:p>
            <a:pPr algn="ctr"/>
            <a:r>
              <a:rPr lang="en-US" altLang="zh-CN" sz="28700" dirty="0">
                <a:solidFill>
                  <a:schemeClr val="tx1">
                    <a:lumMod val="85000"/>
                    <a:lumOff val="15000"/>
                  </a:schemeClr>
                </a:solidFill>
                <a:latin typeface="思源黑体 CN Heavy" panose="020B0A00000000000000" pitchFamily="34" charset="-122"/>
                <a:ea typeface="思源黑体 CN Heavy" panose="020B0A00000000000000" pitchFamily="34" charset="-122"/>
                <a:cs typeface="+mn-ea"/>
                <a:sym typeface="+mn-lt"/>
              </a:rPr>
              <a:t>A</a:t>
            </a:r>
            <a:endParaRPr lang="zh-CN" altLang="en-US" sz="28700" dirty="0">
              <a:solidFill>
                <a:schemeClr val="tx1">
                  <a:lumMod val="85000"/>
                  <a:lumOff val="15000"/>
                </a:schemeClr>
              </a:solidFill>
              <a:latin typeface="思源黑体 CN Heavy" panose="020B0A00000000000000" pitchFamily="34" charset="-122"/>
              <a:ea typeface="思源黑体 CN Heavy" panose="020B0A00000000000000" pitchFamily="34" charset="-122"/>
              <a:cs typeface="+mn-ea"/>
              <a:sym typeface="+mn-lt"/>
            </a:endParaRPr>
          </a:p>
        </p:txBody>
      </p:sp>
      <p:sp>
        <p:nvSpPr>
          <p:cNvPr id="3" name="文本框 2"/>
          <p:cNvSpPr txBox="1"/>
          <p:nvPr/>
        </p:nvSpPr>
        <p:spPr>
          <a:xfrm>
            <a:off x="4497923" y="3002178"/>
            <a:ext cx="3196155" cy="646331"/>
          </a:xfrm>
          <a:prstGeom prst="rect">
            <a:avLst/>
          </a:prstGeom>
          <a:solidFill>
            <a:srgbClr val="EFEFEF"/>
          </a:solidFill>
        </p:spPr>
        <p:txBody>
          <a:bodyPr vert="horz" wrap="square" rtlCol="0">
            <a:spAutoFit/>
          </a:bodyPr>
          <a:lstStyle/>
          <a:p>
            <a:pPr algn="ctr"/>
            <a:r>
              <a:rPr lang="zh-CN" altLang="en-US" sz="3600" dirty="0">
                <a:solidFill>
                  <a:schemeClr val="tx1">
                    <a:lumMod val="85000"/>
                    <a:lumOff val="15000"/>
                  </a:schemeClr>
                </a:solidFill>
                <a:latin typeface="微软雅黑" panose="020B0503020204020204" pitchFamily="34" charset="-122"/>
                <a:ea typeface="微软雅黑" panose="020B0503020204020204" pitchFamily="34" charset="-122"/>
              </a:rPr>
              <a:t>系统设计</a:t>
            </a:r>
          </a:p>
        </p:txBody>
      </p:sp>
    </p:spTree>
    <p:extLst>
      <p:ext uri="{BB962C8B-B14F-4D97-AF65-F5344CB8AC3E}">
        <p14:creationId xmlns:p14="http://schemas.microsoft.com/office/powerpoint/2010/main" val="73866851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accel="60000" fill="hold" grpId="0" nodeType="afterEffect" p14:presetBounceEnd="56000">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14:bounceEnd="56000">
                                          <p:cBhvr additive="base">
                                            <p:cTn id="13" dur="1000" fill="hold"/>
                                            <p:tgtEl>
                                              <p:spTgt spid="3"/>
                                            </p:tgtEl>
                                            <p:attrNameLst>
                                              <p:attrName>ppt_x</p:attrName>
                                            </p:attrNameLst>
                                          </p:cBhvr>
                                          <p:tavLst>
                                            <p:tav tm="0">
                                              <p:val>
                                                <p:strVal val="1+#ppt_w/2"/>
                                              </p:val>
                                            </p:tav>
                                            <p:tav tm="100000">
                                              <p:val>
                                                <p:strVal val="#ppt_x"/>
                                              </p:val>
                                            </p:tav>
                                          </p:tavLst>
                                        </p:anim>
                                        <p:anim calcmode="lin" valueType="num" p14:bounceEnd="56000">
                                          <p:cBhvr additive="base">
                                            <p:cTn id="14"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accel="6000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1000" fill="hold"/>
                                            <p:tgtEl>
                                              <p:spTgt spid="3"/>
                                            </p:tgtEl>
                                            <p:attrNameLst>
                                              <p:attrName>ppt_x</p:attrName>
                                            </p:attrNameLst>
                                          </p:cBhvr>
                                          <p:tavLst>
                                            <p:tav tm="0">
                                              <p:val>
                                                <p:strVal val="1+#ppt_w/2"/>
                                              </p:val>
                                            </p:tav>
                                            <p:tav tm="100000">
                                              <p:val>
                                                <p:strVal val="#ppt_x"/>
                                              </p:val>
                                            </p:tav>
                                          </p:tavLst>
                                        </p:anim>
                                        <p:anim calcmode="lin" valueType="num">
                                          <p:cBhvr additive="base">
                                            <p:cTn id="14"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68"/>
          <p:cNvSpPr>
            <a:spLocks/>
          </p:cNvSpPr>
          <p:nvPr/>
        </p:nvSpPr>
        <p:spPr bwMode="auto">
          <a:xfrm>
            <a:off x="8515388" y="4346968"/>
            <a:ext cx="1143995" cy="189789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square" rtlCol="0">
            <a:spAutoFit/>
          </a:bodyPr>
          <a:lstStyle/>
          <a:p>
            <a:r>
              <a:rPr lang="en-US" sz="11733" b="1" kern="2000" dirty="0">
                <a:solidFill>
                  <a:srgbClr val="595959"/>
                </a:solidFill>
                <a:latin typeface="Helvetica" panose="020B0604020202020204" pitchFamily="34" charset="0"/>
                <a:ea typeface="微软雅黑"/>
                <a:sym typeface="Bebas Neue" charset="0"/>
              </a:rPr>
              <a:t>,,</a:t>
            </a:r>
          </a:p>
        </p:txBody>
      </p:sp>
      <p:sp>
        <p:nvSpPr>
          <p:cNvPr id="26" name="矩形 25"/>
          <p:cNvSpPr/>
          <p:nvPr/>
        </p:nvSpPr>
        <p:spPr>
          <a:xfrm>
            <a:off x="1275048" y="1879111"/>
            <a:ext cx="2006600" cy="2438401"/>
          </a:xfrm>
          <a:prstGeom prst="rect">
            <a:avLst/>
          </a:prstGeom>
          <a:blipFill dpi="0" rotWithShape="1">
            <a:blip r:embed="rId3">
              <a:extLst>
                <a:ext uri="{28A0092B-C50C-407E-A947-70E740481C1C}">
                  <a14:useLocalDpi xmlns:a14="http://schemas.microsoft.com/office/drawing/2010/main"/>
                </a:ext>
              </a:extLst>
            </a:blip>
            <a:srcRect/>
            <a:stretch>
              <a:fillRect/>
            </a:stretch>
          </a:bli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a:ln>
                <a:noFill/>
              </a:ln>
              <a:solidFill>
                <a:srgbClr val="595959"/>
              </a:solidFill>
              <a:effectLst/>
              <a:uLnTx/>
              <a:uFillTx/>
              <a:latin typeface="Arial"/>
              <a:ea typeface="微软雅黑"/>
            </a:endParaRPr>
          </a:p>
        </p:txBody>
      </p:sp>
      <p:sp>
        <p:nvSpPr>
          <p:cNvPr id="27" name="矩形 26"/>
          <p:cNvSpPr/>
          <p:nvPr/>
        </p:nvSpPr>
        <p:spPr>
          <a:xfrm>
            <a:off x="1570463" y="4476859"/>
            <a:ext cx="1005403"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rgbClr val="595959"/>
                </a:solidFill>
                <a:effectLst/>
                <a:uLnTx/>
                <a:uFillTx/>
                <a:latin typeface="思源黑体 CN Bold" panose="020B0800000000000000" pitchFamily="34" charset="-122"/>
                <a:ea typeface="思源黑体 CN Bold" panose="020B0800000000000000" pitchFamily="34" charset="-122"/>
              </a:rPr>
              <a:t>系统任务</a:t>
            </a:r>
          </a:p>
        </p:txBody>
      </p:sp>
      <p:sp>
        <p:nvSpPr>
          <p:cNvPr id="29" name="矩形 28"/>
          <p:cNvSpPr/>
          <p:nvPr/>
        </p:nvSpPr>
        <p:spPr>
          <a:xfrm>
            <a:off x="3694988" y="3426935"/>
            <a:ext cx="2006600" cy="2438401"/>
          </a:xfrm>
          <a:prstGeom prst="rect">
            <a:avLst/>
          </a:prstGeom>
          <a:blipFill dpi="0" rotWithShape="1">
            <a:blip r:embed="rId4">
              <a:extLst>
                <a:ext uri="{28A0092B-C50C-407E-A947-70E740481C1C}">
                  <a14:useLocalDpi xmlns:a14="http://schemas.microsoft.com/office/drawing/2010/main"/>
                </a:ext>
              </a:extLst>
            </a:blip>
            <a:srcRect/>
            <a:stretch>
              <a:fillRect/>
            </a:stretch>
          </a:bli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a:ln>
                <a:noFill/>
              </a:ln>
              <a:solidFill>
                <a:srgbClr val="595959"/>
              </a:solidFill>
              <a:effectLst/>
              <a:uLnTx/>
              <a:uFillTx/>
              <a:latin typeface="Arial"/>
              <a:ea typeface="微软雅黑"/>
            </a:endParaRPr>
          </a:p>
        </p:txBody>
      </p:sp>
      <p:sp>
        <p:nvSpPr>
          <p:cNvPr id="30" name="矩形 29"/>
          <p:cNvSpPr/>
          <p:nvPr/>
        </p:nvSpPr>
        <p:spPr>
          <a:xfrm>
            <a:off x="3990401" y="6019184"/>
            <a:ext cx="1005403" cy="338554"/>
          </a:xfrm>
          <a:prstGeom prst="rect">
            <a:avLst/>
          </a:prstGeom>
        </p:spPr>
        <p:txBody>
          <a:bodyPr wrap="none">
            <a:spAutoFit/>
          </a:bodyPr>
          <a:lstStyle/>
          <a:p>
            <a:pPr lvl="0">
              <a:defRPr/>
            </a:pPr>
            <a:r>
              <a:rPr lang="zh-CN" altLang="en-US" sz="1600" kern="0" dirty="0">
                <a:solidFill>
                  <a:srgbClr val="595959"/>
                </a:solidFill>
                <a:latin typeface="思源黑体 CN Bold" panose="020B0800000000000000" pitchFamily="34" charset="-122"/>
                <a:ea typeface="思源黑体 CN Bold" panose="020B0800000000000000" pitchFamily="34" charset="-122"/>
              </a:rPr>
              <a:t>系统算法</a:t>
            </a:r>
          </a:p>
        </p:txBody>
      </p:sp>
      <p:sp>
        <p:nvSpPr>
          <p:cNvPr id="32" name="矩形 31"/>
          <p:cNvSpPr/>
          <p:nvPr/>
        </p:nvSpPr>
        <p:spPr>
          <a:xfrm>
            <a:off x="6218037" y="2387911"/>
            <a:ext cx="2006600" cy="2438401"/>
          </a:xfrm>
          <a:prstGeom prst="rect">
            <a:avLst/>
          </a:prstGeom>
          <a:blipFill dpi="0" rotWithShape="1">
            <a:blip r:embed="rId5">
              <a:extLst>
                <a:ext uri="{28A0092B-C50C-407E-A947-70E740481C1C}">
                  <a14:useLocalDpi xmlns:a14="http://schemas.microsoft.com/office/drawing/2010/main"/>
                </a:ext>
              </a:extLst>
            </a:blip>
            <a:srcRect/>
            <a:stretch>
              <a:fillRect/>
            </a:stretch>
          </a:bli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a:ln>
                <a:noFill/>
              </a:ln>
              <a:solidFill>
                <a:srgbClr val="595959"/>
              </a:solidFill>
              <a:effectLst/>
              <a:uLnTx/>
              <a:uFillTx/>
              <a:latin typeface="Arial"/>
              <a:ea typeface="微软雅黑"/>
            </a:endParaRPr>
          </a:p>
        </p:txBody>
      </p:sp>
      <p:sp>
        <p:nvSpPr>
          <p:cNvPr id="33" name="矩形 32"/>
          <p:cNvSpPr/>
          <p:nvPr/>
        </p:nvSpPr>
        <p:spPr>
          <a:xfrm>
            <a:off x="6533920" y="4980160"/>
            <a:ext cx="1005403" cy="338554"/>
          </a:xfrm>
          <a:prstGeom prst="rect">
            <a:avLst/>
          </a:prstGeom>
        </p:spPr>
        <p:txBody>
          <a:bodyPr wrap="none">
            <a:spAutoFit/>
          </a:bodyPr>
          <a:lstStyle/>
          <a:p>
            <a:pPr lvl="0">
              <a:defRPr/>
            </a:pPr>
            <a:r>
              <a:rPr lang="zh-CN" altLang="en-US" sz="1600" kern="0" dirty="0">
                <a:solidFill>
                  <a:srgbClr val="595959"/>
                </a:solidFill>
                <a:latin typeface="思源黑体 CN Bold" panose="020B0800000000000000" pitchFamily="34" charset="-122"/>
                <a:ea typeface="思源黑体 CN Bold" panose="020B0800000000000000" pitchFamily="34" charset="-122"/>
              </a:rPr>
              <a:t>系统框架</a:t>
            </a:r>
          </a:p>
        </p:txBody>
      </p:sp>
      <p:sp>
        <p:nvSpPr>
          <p:cNvPr id="35" name="矩形 34"/>
          <p:cNvSpPr/>
          <p:nvPr/>
        </p:nvSpPr>
        <p:spPr>
          <a:xfrm>
            <a:off x="8619167" y="1012672"/>
            <a:ext cx="2006600" cy="2438401"/>
          </a:xfrm>
          <a:prstGeom prst="rect">
            <a:avLst/>
          </a:prstGeom>
          <a:blipFill dpi="0" rotWithShape="1">
            <a:blip r:embed="rId6">
              <a:extLst>
                <a:ext uri="{28A0092B-C50C-407E-A947-70E740481C1C}">
                  <a14:useLocalDpi xmlns:a14="http://schemas.microsoft.com/office/drawing/2010/main"/>
                </a:ext>
              </a:extLst>
            </a:blip>
            <a:srcRect/>
            <a:stretch>
              <a:fillRect/>
            </a:stretch>
          </a:bli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a:ln>
                <a:noFill/>
              </a:ln>
              <a:solidFill>
                <a:srgbClr val="595959"/>
              </a:solidFill>
              <a:effectLst/>
              <a:uLnTx/>
              <a:uFillTx/>
              <a:latin typeface="Arial"/>
              <a:ea typeface="微软雅黑"/>
            </a:endParaRPr>
          </a:p>
        </p:txBody>
      </p:sp>
      <p:sp>
        <p:nvSpPr>
          <p:cNvPr id="36" name="矩形 35"/>
          <p:cNvSpPr/>
          <p:nvPr/>
        </p:nvSpPr>
        <p:spPr>
          <a:xfrm>
            <a:off x="9015738" y="3604921"/>
            <a:ext cx="1620957" cy="338554"/>
          </a:xfrm>
          <a:prstGeom prst="rect">
            <a:avLst/>
          </a:prstGeom>
        </p:spPr>
        <p:txBody>
          <a:bodyPr wrap="none">
            <a:spAutoFit/>
          </a:bodyPr>
          <a:lstStyle/>
          <a:p>
            <a:pPr lvl="0">
              <a:defRPr/>
            </a:pPr>
            <a:r>
              <a:rPr lang="zh-CN" altLang="en-US" sz="1600" kern="0" dirty="0">
                <a:solidFill>
                  <a:srgbClr val="595959"/>
                </a:solidFill>
                <a:latin typeface="思源黑体 CN Bold" panose="020B0800000000000000" pitchFamily="34" charset="-122"/>
                <a:ea typeface="思源黑体 CN Bold" panose="020B0800000000000000" pitchFamily="34" charset="-122"/>
              </a:rPr>
              <a:t>软硬件环境说明</a:t>
            </a:r>
          </a:p>
        </p:txBody>
      </p:sp>
      <p:sp>
        <p:nvSpPr>
          <p:cNvPr id="2" name="标题 1"/>
          <p:cNvSpPr>
            <a:spLocks noGrp="1"/>
          </p:cNvSpPr>
          <p:nvPr>
            <p:ph type="title"/>
          </p:nvPr>
        </p:nvSpPr>
        <p:spPr/>
        <p:txBody>
          <a:bodyPr>
            <a:normAutofit/>
          </a:bodyPr>
          <a:lstStyle/>
          <a:p>
            <a:r>
              <a:rPr lang="zh-CN" altLang="en-US" sz="2400" dirty="0"/>
              <a:t>系统设计</a:t>
            </a:r>
          </a:p>
        </p:txBody>
      </p:sp>
    </p:spTree>
    <p:extLst>
      <p:ext uri="{BB962C8B-B14F-4D97-AF65-F5344CB8AC3E}">
        <p14:creationId xmlns:p14="http://schemas.microsoft.com/office/powerpoint/2010/main" val="20225710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300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750"/>
                                        <p:tgtEl>
                                          <p:spTgt spid="24"/>
                                        </p:tgtEl>
                                        <p:attrNameLst>
                                          <p:attrName>ppt_x</p:attrName>
                                        </p:attrNameLst>
                                      </p:cBhvr>
                                      <p:tavLst>
                                        <p:tav tm="0">
                                          <p:val>
                                            <p:strVal val="#ppt_x-#ppt_w*1.125000"/>
                                          </p:val>
                                        </p:tav>
                                        <p:tav tm="100000">
                                          <p:val>
                                            <p:strVal val="#ppt_x"/>
                                          </p:val>
                                        </p:tav>
                                      </p:tavLst>
                                    </p:anim>
                                    <p:animEffect transition="in" filter="wipe(right)">
                                      <p:cBhvr>
                                        <p:cTn id="8" dur="7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2940852" y="1975089"/>
            <a:ext cx="3251051" cy="1487646"/>
            <a:chOff x="2940852" y="1975089"/>
            <a:chExt cx="3251051" cy="1487646"/>
          </a:xfrm>
        </p:grpSpPr>
        <p:sp>
          <p:nvSpPr>
            <p:cNvPr id="2" name="Text Placeholder 2"/>
            <p:cNvSpPr txBox="1"/>
            <p:nvPr/>
          </p:nvSpPr>
          <p:spPr>
            <a:xfrm>
              <a:off x="2940854" y="1975089"/>
              <a:ext cx="2442787" cy="345721"/>
            </a:xfrm>
            <a:prstGeom prst="rect">
              <a:avLst/>
            </a:prstGeom>
          </p:spPr>
          <p:txBody>
            <a:bodyPr vert="horz" lIns="68580" tIns="34290" rIns="68580" bIns="34290"/>
            <a:lstStyle>
              <a:defPPr>
                <a:defRPr lang="zh-CN"/>
              </a:defPPr>
              <a:lvl1pPr indent="0" defTabSz="457200">
                <a:lnSpc>
                  <a:spcPct val="140000"/>
                </a:lnSpc>
                <a:spcBef>
                  <a:spcPct val="20000"/>
                </a:spcBef>
                <a:buFont typeface="Arial"/>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defTabSz="685800"/>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图片导入</a:t>
              </a:r>
            </a:p>
          </p:txBody>
        </p:sp>
        <p:sp>
          <p:nvSpPr>
            <p:cNvPr id="3" name="Text Placeholder 8"/>
            <p:cNvSpPr txBox="1"/>
            <p:nvPr/>
          </p:nvSpPr>
          <p:spPr>
            <a:xfrm>
              <a:off x="2940852" y="2352696"/>
              <a:ext cx="3251051" cy="1110039"/>
            </a:xfrm>
            <a:prstGeom prst="rect">
              <a:avLst/>
            </a:prstGeom>
          </p:spPr>
          <p:txBody>
            <a:bodyPr vert="horz" lIns="68580" tIns="34290" rIns="68580" bIns="34290"/>
            <a:lstStyle>
              <a:defPPr>
                <a:defRPr lang="zh-CN"/>
              </a:defPPr>
              <a:lvl1pPr indent="0" defTabSz="457200">
                <a:spcBef>
                  <a:spcPct val="20000"/>
                </a:spcBef>
                <a:buFont typeface="Arial"/>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defTabSz="914400">
                <a:lnSpc>
                  <a:spcPct val="120000"/>
                </a:lnSpc>
                <a:spcBef>
                  <a:spcPct val="0"/>
                </a:spcBef>
              </a:pPr>
              <a:r>
                <a:rPr kumimoji="1" lang="zh-CN" altLang="en-US" sz="1200" dirty="0">
                  <a:solidFill>
                    <a:prstClr val="black">
                      <a:lumMod val="85000"/>
                      <a:lumOff val="15000"/>
                    </a:prstClr>
                  </a:solidFill>
                  <a:latin typeface="思源黑体 CN Light" panose="020B0300000000000000" pitchFamily="34" charset="-122"/>
                  <a:ea typeface="思源黑体 CN Light" panose="020B0300000000000000" pitchFamily="34" charset="-122"/>
                </a:rPr>
                <a:t>基于</a:t>
              </a:r>
              <a:r>
                <a:rPr kumimoji="1" lang="en-US" altLang="zh-CN" sz="1200" dirty="0">
                  <a:solidFill>
                    <a:prstClr val="black">
                      <a:lumMod val="85000"/>
                      <a:lumOff val="15000"/>
                    </a:prstClr>
                  </a:solidFill>
                  <a:latin typeface="思源黑体 CN Light" panose="020B0300000000000000" pitchFamily="34" charset="-122"/>
                  <a:ea typeface="思源黑体 CN Light" panose="020B0300000000000000" pitchFamily="34" charset="-122"/>
                </a:rPr>
                <a:t>B/S</a:t>
              </a:r>
              <a:r>
                <a:rPr kumimoji="1" lang="zh-CN" altLang="en-US" sz="1200" dirty="0">
                  <a:solidFill>
                    <a:prstClr val="black">
                      <a:lumMod val="85000"/>
                      <a:lumOff val="15000"/>
                    </a:prstClr>
                  </a:solidFill>
                  <a:latin typeface="思源黑体 CN Light" panose="020B0300000000000000" pitchFamily="34" charset="-122"/>
                  <a:ea typeface="思源黑体 CN Light" panose="020B0300000000000000" pitchFamily="34" charset="-122"/>
                </a:rPr>
                <a:t>架构的</a:t>
              </a:r>
              <a:r>
                <a:rPr kumimoji="1" lang="en-US" altLang="zh-CN" sz="1200" dirty="0">
                  <a:solidFill>
                    <a:prstClr val="black">
                      <a:lumMod val="85000"/>
                      <a:lumOff val="15000"/>
                    </a:prstClr>
                  </a:solidFill>
                  <a:latin typeface="思源黑体 CN Light" panose="020B0300000000000000" pitchFamily="34" charset="-122"/>
                  <a:ea typeface="思源黑体 CN Light" panose="020B0300000000000000" pitchFamily="34" charset="-122"/>
                </a:rPr>
                <a:t>WEB</a:t>
              </a:r>
              <a:r>
                <a:rPr kumimoji="1" lang="zh-CN" altLang="en-US" sz="1200" dirty="0">
                  <a:solidFill>
                    <a:prstClr val="black">
                      <a:lumMod val="85000"/>
                      <a:lumOff val="15000"/>
                    </a:prstClr>
                  </a:solidFill>
                  <a:latin typeface="思源黑体 CN Light" panose="020B0300000000000000" pitchFamily="34" charset="-122"/>
                  <a:ea typeface="思源黑体 CN Light" panose="020B0300000000000000" pitchFamily="34" charset="-122"/>
                </a:rPr>
                <a:t>界面实现图片上传</a:t>
              </a:r>
              <a:r>
                <a:rPr kumimoji="1" lang="zh-CN" altLang="en-US" sz="1200" dirty="0">
                  <a:solidFill>
                    <a:prstClr val="black">
                      <a:lumMod val="85000"/>
                      <a:lumOff val="15000"/>
                    </a:prstClr>
                  </a:solidFill>
                  <a:latin typeface="思源黑体 CN Light" panose="020B0300000000000000" pitchFamily="34" charset="-122"/>
                  <a:ea typeface="思源黑体 CN Light" panose="020B0300000000000000" pitchFamily="34" charset="-122"/>
                  <a:cs typeface="Arial" panose="020B0604020202020204" pitchFamily="34" charset="0"/>
                  <a:sym typeface="+mn-lt"/>
                </a:rPr>
                <a:t>。</a:t>
              </a:r>
              <a:r>
                <a:rPr kumimoji="1" lang="zh-CN" altLang="en-US" sz="1200" dirty="0">
                  <a:solidFill>
                    <a:prstClr val="black">
                      <a:lumMod val="85000"/>
                      <a:lumOff val="15000"/>
                    </a:prstClr>
                  </a:solidFill>
                  <a:ea typeface="思源黑体 CN Light" panose="020B0300000000000000" pitchFamily="34" charset="-122"/>
                  <a:cs typeface="+mn-cs"/>
                </a:rPr>
                <a:t>布匹瑕疵识别系统首先是要对需要检测的图片进行收集，收集完成之后转化为系统可以接收的格式输入到系统中。</a:t>
              </a:r>
              <a:endParaRPr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grpSp>
      <p:grpSp>
        <p:nvGrpSpPr>
          <p:cNvPr id="37" name="组合 36"/>
          <p:cNvGrpSpPr/>
          <p:nvPr/>
        </p:nvGrpSpPr>
        <p:grpSpPr>
          <a:xfrm>
            <a:off x="2940852" y="4008898"/>
            <a:ext cx="3251051" cy="1505427"/>
            <a:chOff x="2940852" y="4008898"/>
            <a:chExt cx="3251051" cy="1505427"/>
          </a:xfrm>
        </p:grpSpPr>
        <p:sp>
          <p:nvSpPr>
            <p:cNvPr id="4" name="Text Placeholder 2"/>
            <p:cNvSpPr txBox="1"/>
            <p:nvPr/>
          </p:nvSpPr>
          <p:spPr>
            <a:xfrm>
              <a:off x="2940854" y="4008898"/>
              <a:ext cx="2442787" cy="345721"/>
            </a:xfrm>
            <a:prstGeom prst="rect">
              <a:avLst/>
            </a:prstGeom>
          </p:spPr>
          <p:txBody>
            <a:bodyPr vert="horz" lIns="68580" tIns="34290" rIns="68580" bIns="34290"/>
            <a:lstStyle>
              <a:defPPr>
                <a:defRPr lang="zh-CN"/>
              </a:defPPr>
              <a:lvl1pPr indent="0" defTabSz="457200">
                <a:lnSpc>
                  <a:spcPct val="140000"/>
                </a:lnSpc>
                <a:spcBef>
                  <a:spcPct val="20000"/>
                </a:spcBef>
                <a:buFont typeface="Arial"/>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defTabSz="685800"/>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图片存储</a:t>
              </a:r>
            </a:p>
          </p:txBody>
        </p:sp>
        <p:sp>
          <p:nvSpPr>
            <p:cNvPr id="5" name="Text Placeholder 8"/>
            <p:cNvSpPr txBox="1"/>
            <p:nvPr/>
          </p:nvSpPr>
          <p:spPr>
            <a:xfrm>
              <a:off x="2940852" y="4404286"/>
              <a:ext cx="3251051" cy="1110039"/>
            </a:xfrm>
            <a:prstGeom prst="rect">
              <a:avLst/>
            </a:prstGeom>
          </p:spPr>
          <p:txBody>
            <a:bodyPr vert="horz" lIns="68580" tIns="34290" rIns="68580" bIns="34290"/>
            <a:lstStyle>
              <a:defPPr>
                <a:defRPr lang="zh-CN"/>
              </a:defPPr>
              <a:lvl1pPr indent="0" defTabSz="457200">
                <a:spcBef>
                  <a:spcPct val="20000"/>
                </a:spcBef>
                <a:buFont typeface="Arial"/>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a:lnSpc>
                  <a:spcPct val="120000"/>
                </a:lnSpc>
                <a:spcBef>
                  <a:spcPct val="0"/>
                </a:spcBef>
              </a:pPr>
              <a:r>
                <a:rPr kumimoji="1" lang="zh-CN" altLang="en-US" sz="1200" dirty="0">
                  <a:solidFill>
                    <a:schemeClr val="tx1">
                      <a:lumMod val="75000"/>
                      <a:lumOff val="25000"/>
                    </a:schemeClr>
                  </a:solidFill>
                </a:rPr>
                <a:t>需要进行识别的图片在经过系统的处理后将会存放在后台的服务器中，这种存放是永久的</a:t>
              </a:r>
              <a:r>
                <a:rPr kumimoji="1"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rPr>
                <a:t>。</a:t>
              </a:r>
              <a:endParaRPr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grpSp>
      <p:grpSp>
        <p:nvGrpSpPr>
          <p:cNvPr id="6" name="组合 5"/>
          <p:cNvGrpSpPr/>
          <p:nvPr/>
        </p:nvGrpSpPr>
        <p:grpSpPr>
          <a:xfrm>
            <a:off x="2135699" y="2100517"/>
            <a:ext cx="737219" cy="737219"/>
            <a:chOff x="1201568" y="1323581"/>
            <a:chExt cx="602227" cy="602227"/>
          </a:xfrm>
          <a:solidFill>
            <a:schemeClr val="bg1"/>
          </a:solidFill>
        </p:grpSpPr>
        <p:sp>
          <p:nvSpPr>
            <p:cNvPr id="7" name="泪滴形 6"/>
            <p:cNvSpPr/>
            <p:nvPr/>
          </p:nvSpPr>
          <p:spPr>
            <a:xfrm>
              <a:off x="1201568" y="1323581"/>
              <a:ext cx="602227" cy="602227"/>
            </a:xfrm>
            <a:prstGeom prst="teardrop">
              <a:avLst/>
            </a:prstGeom>
            <a:solidFill>
              <a:schemeClr val="tx1">
                <a:lumMod val="75000"/>
                <a:lumOff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1370273" y="1442634"/>
              <a:ext cx="264816" cy="364121"/>
              <a:chOff x="6766243" y="2767965"/>
              <a:chExt cx="139700" cy="192088"/>
            </a:xfrm>
            <a:grpFill/>
          </p:grpSpPr>
          <p:sp>
            <p:nvSpPr>
              <p:cNvPr id="9" name="Rectangle 27"/>
              <p:cNvSpPr/>
              <p:nvPr/>
            </p:nvSpPr>
            <p:spPr>
              <a:xfrm>
                <a:off x="6766243" y="2807653"/>
                <a:ext cx="22225" cy="152400"/>
              </a:xfrm>
              <a:prstGeom prst="rect">
                <a:avLst/>
              </a:prstGeom>
              <a:grpFill/>
              <a:ln w="9525">
                <a:noFill/>
                <a:miter/>
              </a:ln>
            </p:spPr>
            <p:txBody>
              <a:bodyPr/>
              <a:lstStyle/>
              <a:p>
                <a:pPr lvl="0" eaLnBrk="1" hangingPunct="1"/>
                <a:endParaRPr lang="zh-CN" altLang="en-US" dirty="0">
                  <a:cs typeface="+mn-ea"/>
                  <a:sym typeface="+mn-lt"/>
                </a:endParaRPr>
              </a:p>
            </p:txBody>
          </p:sp>
          <p:sp>
            <p:nvSpPr>
              <p:cNvPr id="10" name="Rectangle 28"/>
              <p:cNvSpPr/>
              <p:nvPr/>
            </p:nvSpPr>
            <p:spPr>
              <a:xfrm>
                <a:off x="6807518" y="2783840"/>
                <a:ext cx="20637" cy="176213"/>
              </a:xfrm>
              <a:prstGeom prst="rect">
                <a:avLst/>
              </a:prstGeom>
              <a:grpFill/>
              <a:ln w="9525">
                <a:noFill/>
                <a:miter/>
              </a:ln>
            </p:spPr>
            <p:txBody>
              <a:bodyPr/>
              <a:lstStyle/>
              <a:p>
                <a:pPr lvl="0" eaLnBrk="1" hangingPunct="1"/>
                <a:endParaRPr lang="zh-CN" altLang="en-US" dirty="0">
                  <a:cs typeface="+mn-ea"/>
                  <a:sym typeface="+mn-lt"/>
                </a:endParaRPr>
              </a:p>
            </p:txBody>
          </p:sp>
          <p:sp>
            <p:nvSpPr>
              <p:cNvPr id="11" name="Rectangle 29"/>
              <p:cNvSpPr/>
              <p:nvPr/>
            </p:nvSpPr>
            <p:spPr>
              <a:xfrm>
                <a:off x="6844030" y="2767965"/>
                <a:ext cx="22225" cy="192088"/>
              </a:xfrm>
              <a:prstGeom prst="rect">
                <a:avLst/>
              </a:prstGeom>
              <a:grpFill/>
              <a:ln w="9525">
                <a:noFill/>
                <a:miter/>
              </a:ln>
            </p:spPr>
            <p:txBody>
              <a:bodyPr/>
              <a:lstStyle/>
              <a:p>
                <a:pPr lvl="0" eaLnBrk="1" hangingPunct="1"/>
                <a:endParaRPr lang="zh-CN" altLang="en-US" dirty="0">
                  <a:cs typeface="+mn-ea"/>
                  <a:sym typeface="+mn-lt"/>
                </a:endParaRPr>
              </a:p>
            </p:txBody>
          </p:sp>
          <p:sp>
            <p:nvSpPr>
              <p:cNvPr id="12" name="Rectangle 30"/>
              <p:cNvSpPr/>
              <p:nvPr/>
            </p:nvSpPr>
            <p:spPr>
              <a:xfrm>
                <a:off x="6882130" y="2866390"/>
                <a:ext cx="23813" cy="93663"/>
              </a:xfrm>
              <a:prstGeom prst="rect">
                <a:avLst/>
              </a:prstGeom>
              <a:grpFill/>
              <a:ln w="9525">
                <a:noFill/>
                <a:miter/>
              </a:ln>
            </p:spPr>
            <p:txBody>
              <a:bodyPr/>
              <a:lstStyle/>
              <a:p>
                <a:pPr lvl="0" eaLnBrk="1" hangingPunct="1"/>
                <a:endParaRPr lang="zh-CN" altLang="en-US" dirty="0">
                  <a:cs typeface="+mn-ea"/>
                  <a:sym typeface="+mn-lt"/>
                </a:endParaRPr>
              </a:p>
            </p:txBody>
          </p:sp>
        </p:grpSp>
      </p:grpSp>
      <p:grpSp>
        <p:nvGrpSpPr>
          <p:cNvPr id="13" name="组合 12"/>
          <p:cNvGrpSpPr/>
          <p:nvPr/>
        </p:nvGrpSpPr>
        <p:grpSpPr>
          <a:xfrm>
            <a:off x="2135699" y="4126624"/>
            <a:ext cx="737219" cy="737219"/>
            <a:chOff x="1201568" y="2978687"/>
            <a:chExt cx="602227" cy="602227"/>
          </a:xfrm>
          <a:solidFill>
            <a:schemeClr val="bg1"/>
          </a:solidFill>
        </p:grpSpPr>
        <p:sp>
          <p:nvSpPr>
            <p:cNvPr id="14" name="泪滴形 13"/>
            <p:cNvSpPr/>
            <p:nvPr/>
          </p:nvSpPr>
          <p:spPr>
            <a:xfrm>
              <a:off x="1201568" y="2978687"/>
              <a:ext cx="602227" cy="602227"/>
            </a:xfrm>
            <a:prstGeom prst="teardrop">
              <a:avLst/>
            </a:prstGeom>
            <a:solidFill>
              <a:schemeClr val="tx1">
                <a:lumMod val="75000"/>
                <a:lumOff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Freeform 36"/>
            <p:cNvSpPr/>
            <p:nvPr/>
          </p:nvSpPr>
          <p:spPr>
            <a:xfrm>
              <a:off x="1311282" y="3111644"/>
              <a:ext cx="382799" cy="336313"/>
            </a:xfrm>
            <a:custGeom>
              <a:avLst/>
              <a:gdLst/>
              <a:ahLst/>
              <a:cxnLst>
                <a:cxn ang="0">
                  <a:pos x="2147483647" y="2147483647"/>
                </a:cxn>
                <a:cxn ang="0">
                  <a:pos x="2147483647" y="0"/>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0"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Lst>
              <a:rect l="0" t="0" r="0" b="0"/>
              <a:pathLst>
                <a:path w="134" h="117">
                  <a:moveTo>
                    <a:pt x="134" y="20"/>
                  </a:moveTo>
                  <a:cubicBezTo>
                    <a:pt x="134" y="9"/>
                    <a:pt x="125" y="0"/>
                    <a:pt x="114" y="0"/>
                  </a:cubicBezTo>
                  <a:cubicBezTo>
                    <a:pt x="103" y="0"/>
                    <a:pt x="94" y="9"/>
                    <a:pt x="94" y="20"/>
                  </a:cubicBezTo>
                  <a:cubicBezTo>
                    <a:pt x="94" y="26"/>
                    <a:pt x="96" y="31"/>
                    <a:pt x="100" y="34"/>
                  </a:cubicBezTo>
                  <a:cubicBezTo>
                    <a:pt x="77" y="89"/>
                    <a:pt x="77" y="89"/>
                    <a:pt x="77" y="89"/>
                  </a:cubicBezTo>
                  <a:cubicBezTo>
                    <a:pt x="58" y="47"/>
                    <a:pt x="58" y="47"/>
                    <a:pt x="58" y="47"/>
                  </a:cubicBezTo>
                  <a:cubicBezTo>
                    <a:pt x="42" y="45"/>
                    <a:pt x="42" y="45"/>
                    <a:pt x="42" y="45"/>
                  </a:cubicBezTo>
                  <a:cubicBezTo>
                    <a:pt x="27" y="63"/>
                    <a:pt x="27" y="63"/>
                    <a:pt x="27" y="63"/>
                  </a:cubicBezTo>
                  <a:cubicBezTo>
                    <a:pt x="25" y="62"/>
                    <a:pt x="23" y="62"/>
                    <a:pt x="21" y="62"/>
                  </a:cubicBezTo>
                  <a:cubicBezTo>
                    <a:pt x="9" y="62"/>
                    <a:pt x="0" y="71"/>
                    <a:pt x="0" y="82"/>
                  </a:cubicBezTo>
                  <a:cubicBezTo>
                    <a:pt x="0" y="93"/>
                    <a:pt x="9" y="102"/>
                    <a:pt x="21" y="102"/>
                  </a:cubicBezTo>
                  <a:cubicBezTo>
                    <a:pt x="32" y="102"/>
                    <a:pt x="41" y="93"/>
                    <a:pt x="41" y="82"/>
                  </a:cubicBezTo>
                  <a:cubicBezTo>
                    <a:pt x="41" y="81"/>
                    <a:pt x="41" y="79"/>
                    <a:pt x="40" y="78"/>
                  </a:cubicBezTo>
                  <a:cubicBezTo>
                    <a:pt x="47" y="70"/>
                    <a:pt x="47" y="70"/>
                    <a:pt x="47" y="70"/>
                  </a:cubicBezTo>
                  <a:cubicBezTo>
                    <a:pt x="69" y="117"/>
                    <a:pt x="69" y="117"/>
                    <a:pt x="69" y="117"/>
                  </a:cubicBezTo>
                  <a:cubicBezTo>
                    <a:pt x="86" y="117"/>
                    <a:pt x="86" y="117"/>
                    <a:pt x="86" y="117"/>
                  </a:cubicBezTo>
                  <a:cubicBezTo>
                    <a:pt x="119" y="39"/>
                    <a:pt x="119" y="39"/>
                    <a:pt x="119" y="39"/>
                  </a:cubicBezTo>
                  <a:cubicBezTo>
                    <a:pt x="128" y="37"/>
                    <a:pt x="134" y="29"/>
                    <a:pt x="134" y="20"/>
                  </a:cubicBezTo>
                  <a:close/>
                </a:path>
              </a:pathLst>
            </a:custGeom>
            <a:grpFill/>
            <a:ln w="9525">
              <a:noFill/>
            </a:ln>
          </p:spPr>
          <p:txBody>
            <a:bodyPr/>
            <a:lstStyle/>
            <a:p>
              <a:endParaRPr lang="zh-CN" altLang="en-US">
                <a:cs typeface="+mn-ea"/>
                <a:sym typeface="+mn-lt"/>
              </a:endParaRPr>
            </a:p>
          </p:txBody>
        </p:sp>
      </p:grpSp>
      <p:grpSp>
        <p:nvGrpSpPr>
          <p:cNvPr id="36" name="组合 35"/>
          <p:cNvGrpSpPr/>
          <p:nvPr/>
        </p:nvGrpSpPr>
        <p:grpSpPr>
          <a:xfrm>
            <a:off x="7416950" y="1975089"/>
            <a:ext cx="3251051" cy="1487646"/>
            <a:chOff x="7416950" y="1975089"/>
            <a:chExt cx="3251051" cy="1487646"/>
          </a:xfrm>
        </p:grpSpPr>
        <p:sp>
          <p:nvSpPr>
            <p:cNvPr id="16" name="Text Placeholder 2"/>
            <p:cNvSpPr txBox="1"/>
            <p:nvPr/>
          </p:nvSpPr>
          <p:spPr>
            <a:xfrm>
              <a:off x="7416953" y="1975089"/>
              <a:ext cx="2442787" cy="345721"/>
            </a:xfrm>
            <a:prstGeom prst="rect">
              <a:avLst/>
            </a:prstGeom>
          </p:spPr>
          <p:txBody>
            <a:bodyPr vert="horz" lIns="68580" tIns="34290" rIns="68580" bIns="34290"/>
            <a:lstStyle>
              <a:defPPr>
                <a:defRPr lang="zh-CN"/>
              </a:defPPr>
              <a:lvl1pPr indent="0" defTabSz="457200">
                <a:lnSpc>
                  <a:spcPct val="140000"/>
                </a:lnSpc>
                <a:spcBef>
                  <a:spcPct val="20000"/>
                </a:spcBef>
                <a:buFont typeface="Arial"/>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defTabSz="685800"/>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系统识别</a:t>
              </a:r>
            </a:p>
          </p:txBody>
        </p:sp>
        <p:sp>
          <p:nvSpPr>
            <p:cNvPr id="17" name="Text Placeholder 8"/>
            <p:cNvSpPr txBox="1"/>
            <p:nvPr/>
          </p:nvSpPr>
          <p:spPr>
            <a:xfrm>
              <a:off x="7416950" y="2352696"/>
              <a:ext cx="3251051" cy="1110039"/>
            </a:xfrm>
            <a:prstGeom prst="rect">
              <a:avLst/>
            </a:prstGeom>
          </p:spPr>
          <p:txBody>
            <a:bodyPr vert="horz" lIns="68580" tIns="34290" rIns="68580" bIns="34290"/>
            <a:lstStyle>
              <a:defPPr>
                <a:defRPr lang="zh-CN"/>
              </a:defPPr>
              <a:lvl1pPr indent="0" defTabSz="457200">
                <a:spcBef>
                  <a:spcPct val="20000"/>
                </a:spcBef>
                <a:buFont typeface="Arial"/>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lvl="0" defTabSz="914400">
                <a:spcBef>
                  <a:spcPts val="0"/>
                </a:spcBef>
              </a:pPr>
              <a:r>
                <a:rPr lang="zh-CN" altLang="en-US" sz="1200" dirty="0">
                  <a:solidFill>
                    <a:prstClr val="black"/>
                  </a:solidFill>
                  <a:cs typeface="+mn-cs"/>
                </a:rPr>
                <a:t>后端服务器完成图像的识别工作，包括瑕疵分类与瑕疵的定位，瑕疵类别会显示在矩形框的上方。</a:t>
              </a:r>
              <a:endParaRPr lang="en-US" altLang="zh-CN" sz="1200" dirty="0">
                <a:solidFill>
                  <a:prstClr val="black"/>
                </a:solidFill>
                <a:cs typeface="+mn-cs"/>
                <a:sym typeface="+mn-lt"/>
              </a:endParaRPr>
            </a:p>
          </p:txBody>
        </p:sp>
      </p:grpSp>
      <p:grpSp>
        <p:nvGrpSpPr>
          <p:cNvPr id="35" name="组合 34"/>
          <p:cNvGrpSpPr/>
          <p:nvPr/>
        </p:nvGrpSpPr>
        <p:grpSpPr>
          <a:xfrm>
            <a:off x="7416950" y="4008898"/>
            <a:ext cx="3251051" cy="1505427"/>
            <a:chOff x="7416950" y="4008898"/>
            <a:chExt cx="3251051" cy="1505427"/>
          </a:xfrm>
        </p:grpSpPr>
        <p:sp>
          <p:nvSpPr>
            <p:cNvPr id="18" name="Text Placeholder 2"/>
            <p:cNvSpPr txBox="1"/>
            <p:nvPr/>
          </p:nvSpPr>
          <p:spPr>
            <a:xfrm>
              <a:off x="7416953" y="4008898"/>
              <a:ext cx="2442787" cy="345721"/>
            </a:xfrm>
            <a:prstGeom prst="rect">
              <a:avLst/>
            </a:prstGeom>
          </p:spPr>
          <p:txBody>
            <a:bodyPr vert="horz" lIns="68580" tIns="34290" rIns="68580" bIns="34290"/>
            <a:lstStyle>
              <a:defPPr>
                <a:defRPr lang="zh-CN"/>
              </a:defPPr>
              <a:lvl1pPr indent="0" defTabSz="457200">
                <a:lnSpc>
                  <a:spcPct val="140000"/>
                </a:lnSpc>
                <a:spcBef>
                  <a:spcPct val="20000"/>
                </a:spcBef>
                <a:buFont typeface="Arial"/>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defTabSz="685800"/>
              <a:r>
                <a:rPr lang="zh-CN" altLang="en-US" sz="16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结果展示</a:t>
              </a:r>
            </a:p>
          </p:txBody>
        </p:sp>
        <p:sp>
          <p:nvSpPr>
            <p:cNvPr id="19" name="Text Placeholder 8"/>
            <p:cNvSpPr txBox="1"/>
            <p:nvPr/>
          </p:nvSpPr>
          <p:spPr>
            <a:xfrm>
              <a:off x="7416950" y="4404286"/>
              <a:ext cx="3251051" cy="1110039"/>
            </a:xfrm>
            <a:prstGeom prst="rect">
              <a:avLst/>
            </a:prstGeom>
          </p:spPr>
          <p:txBody>
            <a:bodyPr vert="horz" lIns="68580" tIns="34290" rIns="68580" bIns="34290"/>
            <a:lstStyle>
              <a:defPPr>
                <a:defRPr lang="zh-CN"/>
              </a:defPPr>
              <a:lvl1pPr indent="0" defTabSz="457200">
                <a:spcBef>
                  <a:spcPct val="20000"/>
                </a:spcBef>
                <a:buFont typeface="Arial"/>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pPr>
                <a:lnSpc>
                  <a:spcPct val="120000"/>
                </a:lnSpc>
                <a:spcBef>
                  <a:spcPct val="0"/>
                </a:spcBef>
              </a:pPr>
              <a:r>
                <a:rPr lang="zh-CN" altLang="en-US" sz="1200" dirty="0">
                  <a:solidFill>
                    <a:schemeClr val="tx1">
                      <a:lumMod val="75000"/>
                      <a:lumOff val="25000"/>
                    </a:schemeClr>
                  </a:solidFill>
                  <a:cs typeface="Arial" panose="020B0604020202020204" pitchFamily="34" charset="0"/>
                  <a:sym typeface="+mn-lt"/>
                </a:rPr>
                <a:t>搭建</a:t>
              </a:r>
              <a:r>
                <a:rPr lang="en-US" altLang="zh-CN" sz="1200" dirty="0">
                  <a:solidFill>
                    <a:schemeClr val="tx1">
                      <a:lumMod val="75000"/>
                      <a:lumOff val="25000"/>
                    </a:schemeClr>
                  </a:solidFill>
                  <a:cs typeface="Arial" panose="020B0604020202020204" pitchFamily="34" charset="0"/>
                  <a:sym typeface="+mn-lt"/>
                </a:rPr>
                <a:t>B/S</a:t>
              </a:r>
              <a:r>
                <a:rPr lang="zh-CN" altLang="en-US" sz="1200" dirty="0">
                  <a:solidFill>
                    <a:schemeClr val="tx1">
                      <a:lumMod val="75000"/>
                      <a:lumOff val="25000"/>
                    </a:schemeClr>
                  </a:solidFill>
                  <a:cs typeface="Arial" panose="020B0604020202020204" pitchFamily="34" charset="0"/>
                  <a:sym typeface="+mn-lt"/>
                </a:rPr>
                <a:t>架构的</a:t>
              </a:r>
              <a:r>
                <a:rPr lang="en-US" altLang="zh-CN" sz="1200" dirty="0">
                  <a:solidFill>
                    <a:schemeClr val="tx1">
                      <a:lumMod val="75000"/>
                      <a:lumOff val="25000"/>
                    </a:schemeClr>
                  </a:solidFill>
                  <a:cs typeface="Arial" panose="020B0604020202020204" pitchFamily="34" charset="0"/>
                  <a:sym typeface="+mn-lt"/>
                </a:rPr>
                <a:t>WEB</a:t>
              </a:r>
              <a:r>
                <a:rPr lang="zh-CN" altLang="en-US" sz="1200" dirty="0">
                  <a:solidFill>
                    <a:schemeClr val="tx1">
                      <a:lumMod val="75000"/>
                      <a:lumOff val="25000"/>
                    </a:schemeClr>
                  </a:solidFill>
                  <a:cs typeface="Arial" panose="020B0604020202020204" pitchFamily="34" charset="0"/>
                  <a:sym typeface="+mn-lt"/>
                </a:rPr>
                <a:t>服务器，将图片在本地展示出来</a:t>
              </a:r>
              <a:r>
                <a:rPr lang="zh-CN" altLang="en-US" sz="105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rPr>
                <a:t>。</a:t>
              </a:r>
              <a:endParaRPr lang="en-US" altLang="zh-CN" sz="105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grpSp>
      <p:grpSp>
        <p:nvGrpSpPr>
          <p:cNvPr id="20" name="组合 19"/>
          <p:cNvGrpSpPr/>
          <p:nvPr/>
        </p:nvGrpSpPr>
        <p:grpSpPr>
          <a:xfrm>
            <a:off x="6611798" y="2100517"/>
            <a:ext cx="737219" cy="737219"/>
            <a:chOff x="4440068" y="1361681"/>
            <a:chExt cx="602227" cy="602227"/>
          </a:xfrm>
          <a:solidFill>
            <a:schemeClr val="bg1"/>
          </a:solidFill>
        </p:grpSpPr>
        <p:sp>
          <p:nvSpPr>
            <p:cNvPr id="21" name="泪滴形 20"/>
            <p:cNvSpPr/>
            <p:nvPr/>
          </p:nvSpPr>
          <p:spPr>
            <a:xfrm>
              <a:off x="4440068" y="1361681"/>
              <a:ext cx="602227" cy="602227"/>
            </a:xfrm>
            <a:prstGeom prst="teardrop">
              <a:avLst/>
            </a:prstGeom>
            <a:solidFill>
              <a:schemeClr val="tx1">
                <a:lumMod val="75000"/>
                <a:lumOff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p:cNvGrpSpPr/>
            <p:nvPr/>
          </p:nvGrpSpPr>
          <p:grpSpPr>
            <a:xfrm>
              <a:off x="4565190" y="1486803"/>
              <a:ext cx="351983" cy="351983"/>
              <a:chOff x="4953318" y="2640965"/>
              <a:chExt cx="227012" cy="227013"/>
            </a:xfrm>
            <a:grpFill/>
          </p:grpSpPr>
          <p:sp>
            <p:nvSpPr>
              <p:cNvPr id="23" name="Freeform 21"/>
              <p:cNvSpPr/>
              <p:nvPr/>
            </p:nvSpPr>
            <p:spPr>
              <a:xfrm>
                <a:off x="4953318" y="2658428"/>
                <a:ext cx="211137" cy="209550"/>
              </a:xfrm>
              <a:custGeom>
                <a:avLst/>
                <a:gdLst/>
                <a:ahLst/>
                <a:cxnLst>
                  <a:cxn ang="0">
                    <a:pos x="2147483647" y="0"/>
                  </a:cxn>
                  <a:cxn ang="0">
                    <a:pos x="2147483647" y="2147483647"/>
                  </a:cxn>
                  <a:cxn ang="0">
                    <a:pos x="2147483647" y="2147483647"/>
                  </a:cxn>
                  <a:cxn ang="0">
                    <a:pos x="2147483647" y="2147483647"/>
                  </a:cxn>
                  <a:cxn ang="0">
                    <a:pos x="2147483647" y="2147483647"/>
                  </a:cxn>
                  <a:cxn ang="0">
                    <a:pos x="2147483647" y="2147483647"/>
                  </a:cxn>
                  <a:cxn ang="0">
                    <a:pos x="2147483647" y="0"/>
                  </a:cxn>
                </a:cxnLst>
                <a:rect l="0" t="0" r="0" b="0"/>
                <a:pathLst>
                  <a:path w="129" h="128">
                    <a:moveTo>
                      <a:pt x="62" y="0"/>
                    </a:moveTo>
                    <a:cubicBezTo>
                      <a:pt x="48" y="1"/>
                      <a:pt x="35" y="7"/>
                      <a:pt x="24" y="18"/>
                    </a:cubicBezTo>
                    <a:cubicBezTo>
                      <a:pt x="0" y="42"/>
                      <a:pt x="0" y="80"/>
                      <a:pt x="24" y="104"/>
                    </a:cubicBezTo>
                    <a:cubicBezTo>
                      <a:pt x="48" y="128"/>
                      <a:pt x="87" y="128"/>
                      <a:pt x="111" y="104"/>
                    </a:cubicBezTo>
                    <a:cubicBezTo>
                      <a:pt x="122" y="94"/>
                      <a:pt x="127" y="80"/>
                      <a:pt x="129" y="66"/>
                    </a:cubicBezTo>
                    <a:cubicBezTo>
                      <a:pt x="62" y="66"/>
                      <a:pt x="62" y="66"/>
                      <a:pt x="62" y="66"/>
                    </a:cubicBezTo>
                    <a:lnTo>
                      <a:pt x="62" y="0"/>
                    </a:lnTo>
                    <a:close/>
                  </a:path>
                </a:pathLst>
              </a:custGeom>
              <a:grpFill/>
              <a:ln w="9525">
                <a:noFill/>
              </a:ln>
            </p:spPr>
            <p:txBody>
              <a:bodyPr/>
              <a:lstStyle/>
              <a:p>
                <a:endParaRPr lang="zh-CN" altLang="en-US">
                  <a:cs typeface="+mn-ea"/>
                  <a:sym typeface="+mn-lt"/>
                </a:endParaRPr>
              </a:p>
            </p:txBody>
          </p:sp>
          <p:sp>
            <p:nvSpPr>
              <p:cNvPr id="24" name="Freeform 22"/>
              <p:cNvSpPr/>
              <p:nvPr/>
            </p:nvSpPr>
            <p:spPr>
              <a:xfrm>
                <a:off x="5070793" y="2640965"/>
                <a:ext cx="109537" cy="109538"/>
              </a:xfrm>
              <a:custGeom>
                <a:avLst/>
                <a:gdLst/>
                <a:ahLst/>
                <a:cxnLst>
                  <a:cxn ang="0">
                    <a:pos x="2147483647" y="2147483647"/>
                  </a:cxn>
                  <a:cxn ang="0">
                    <a:pos x="0" y="2147483647"/>
                  </a:cxn>
                  <a:cxn ang="0">
                    <a:pos x="0" y="2147483647"/>
                  </a:cxn>
                  <a:cxn ang="0">
                    <a:pos x="2147483647" y="2147483647"/>
                  </a:cxn>
                  <a:cxn ang="0">
                    <a:pos x="2147483647" y="2147483647"/>
                  </a:cxn>
                </a:cxnLst>
                <a:rect l="0" t="0" r="0" b="0"/>
                <a:pathLst>
                  <a:path w="68" h="68">
                    <a:moveTo>
                      <a:pt x="49" y="20"/>
                    </a:moveTo>
                    <a:cubicBezTo>
                      <a:pt x="35" y="6"/>
                      <a:pt x="18" y="0"/>
                      <a:pt x="0" y="2"/>
                    </a:cubicBezTo>
                    <a:cubicBezTo>
                      <a:pt x="0" y="68"/>
                      <a:pt x="0" y="68"/>
                      <a:pt x="0" y="68"/>
                    </a:cubicBezTo>
                    <a:cubicBezTo>
                      <a:pt x="66" y="68"/>
                      <a:pt x="66" y="68"/>
                      <a:pt x="66" y="68"/>
                    </a:cubicBezTo>
                    <a:cubicBezTo>
                      <a:pt x="68" y="51"/>
                      <a:pt x="62" y="33"/>
                      <a:pt x="49" y="20"/>
                    </a:cubicBezTo>
                    <a:close/>
                  </a:path>
                </a:pathLst>
              </a:custGeom>
              <a:grpFill/>
              <a:ln w="9525">
                <a:noFill/>
              </a:ln>
            </p:spPr>
            <p:txBody>
              <a:bodyPr/>
              <a:lstStyle/>
              <a:p>
                <a:endParaRPr lang="zh-CN" altLang="en-US">
                  <a:cs typeface="+mn-ea"/>
                  <a:sym typeface="+mn-lt"/>
                </a:endParaRPr>
              </a:p>
            </p:txBody>
          </p:sp>
        </p:grpSp>
      </p:grpSp>
      <p:grpSp>
        <p:nvGrpSpPr>
          <p:cNvPr id="25" name="组合 24"/>
          <p:cNvGrpSpPr/>
          <p:nvPr/>
        </p:nvGrpSpPr>
        <p:grpSpPr>
          <a:xfrm>
            <a:off x="6611798" y="4126624"/>
            <a:ext cx="737219" cy="737219"/>
            <a:chOff x="4440068" y="3016787"/>
            <a:chExt cx="602227" cy="602227"/>
          </a:xfrm>
          <a:solidFill>
            <a:schemeClr val="bg1"/>
          </a:solidFill>
        </p:grpSpPr>
        <p:sp>
          <p:nvSpPr>
            <p:cNvPr id="26" name="泪滴形 25"/>
            <p:cNvSpPr/>
            <p:nvPr/>
          </p:nvSpPr>
          <p:spPr>
            <a:xfrm>
              <a:off x="4440068" y="3016787"/>
              <a:ext cx="602227" cy="602227"/>
            </a:xfrm>
            <a:prstGeom prst="teardrop">
              <a:avLst/>
            </a:prstGeom>
            <a:solidFill>
              <a:schemeClr val="tx1">
                <a:lumMod val="75000"/>
                <a:lumOff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p:cNvGrpSpPr/>
            <p:nvPr/>
          </p:nvGrpSpPr>
          <p:grpSpPr>
            <a:xfrm>
              <a:off x="4571197" y="3149450"/>
              <a:ext cx="339968" cy="336901"/>
              <a:chOff x="4735830" y="4453890"/>
              <a:chExt cx="176213" cy="174625"/>
            </a:xfrm>
            <a:grpFill/>
          </p:grpSpPr>
          <p:sp>
            <p:nvSpPr>
              <p:cNvPr id="28" name="Oval 42"/>
              <p:cNvSpPr/>
              <p:nvPr/>
            </p:nvSpPr>
            <p:spPr>
              <a:xfrm>
                <a:off x="4735830" y="4472940"/>
                <a:ext cx="73025" cy="69850"/>
              </a:xfrm>
              <a:prstGeom prst="ellipse">
                <a:avLst/>
              </a:prstGeom>
              <a:grpFill/>
              <a:ln w="9525">
                <a:noFill/>
              </a:ln>
            </p:spPr>
            <p:txBody>
              <a:bodyPr/>
              <a:lstStyle/>
              <a:p>
                <a:pPr lvl="0" eaLnBrk="1" hangingPunct="1"/>
                <a:endParaRPr lang="zh-CN" altLang="en-US" dirty="0">
                  <a:cs typeface="+mn-ea"/>
                  <a:sym typeface="+mn-lt"/>
                </a:endParaRPr>
              </a:p>
            </p:txBody>
          </p:sp>
          <p:sp>
            <p:nvSpPr>
              <p:cNvPr id="29" name="Oval 43"/>
              <p:cNvSpPr/>
              <p:nvPr/>
            </p:nvSpPr>
            <p:spPr>
              <a:xfrm>
                <a:off x="4823143" y="4453890"/>
                <a:ext cx="88900" cy="88900"/>
              </a:xfrm>
              <a:prstGeom prst="ellipse">
                <a:avLst/>
              </a:prstGeom>
              <a:grpFill/>
              <a:ln w="9525">
                <a:noFill/>
              </a:ln>
            </p:spPr>
            <p:txBody>
              <a:bodyPr/>
              <a:lstStyle/>
              <a:p>
                <a:pPr lvl="0" eaLnBrk="1" hangingPunct="1"/>
                <a:endParaRPr lang="zh-CN" altLang="en-US" dirty="0">
                  <a:cs typeface="+mn-ea"/>
                  <a:sym typeface="+mn-lt"/>
                </a:endParaRPr>
              </a:p>
            </p:txBody>
          </p:sp>
          <p:sp>
            <p:nvSpPr>
              <p:cNvPr id="30" name="Oval 44"/>
              <p:cNvSpPr/>
              <p:nvPr/>
            </p:nvSpPr>
            <p:spPr>
              <a:xfrm>
                <a:off x="4735830" y="4557078"/>
                <a:ext cx="73025" cy="71437"/>
              </a:xfrm>
              <a:prstGeom prst="ellipse">
                <a:avLst/>
              </a:prstGeom>
              <a:grpFill/>
              <a:ln w="9525">
                <a:noFill/>
              </a:ln>
            </p:spPr>
            <p:txBody>
              <a:bodyPr/>
              <a:lstStyle/>
              <a:p>
                <a:pPr lvl="0" eaLnBrk="1" hangingPunct="1"/>
                <a:endParaRPr lang="zh-CN" altLang="en-US" dirty="0">
                  <a:cs typeface="+mn-ea"/>
                  <a:sym typeface="+mn-lt"/>
                </a:endParaRPr>
              </a:p>
            </p:txBody>
          </p:sp>
          <p:sp>
            <p:nvSpPr>
              <p:cNvPr id="31" name="Oval 45"/>
              <p:cNvSpPr/>
              <p:nvPr/>
            </p:nvSpPr>
            <p:spPr>
              <a:xfrm>
                <a:off x="4823143" y="4557078"/>
                <a:ext cx="71437" cy="71437"/>
              </a:xfrm>
              <a:prstGeom prst="ellipse">
                <a:avLst/>
              </a:prstGeom>
              <a:grpFill/>
              <a:ln w="9525">
                <a:noFill/>
              </a:ln>
            </p:spPr>
            <p:txBody>
              <a:bodyPr/>
              <a:lstStyle/>
              <a:p>
                <a:pPr lvl="0" eaLnBrk="1" hangingPunct="1"/>
                <a:endParaRPr lang="zh-CN" altLang="en-US" dirty="0">
                  <a:cs typeface="+mn-ea"/>
                  <a:sym typeface="+mn-lt"/>
                </a:endParaRPr>
              </a:p>
            </p:txBody>
          </p:sp>
        </p:grpSp>
      </p:grpSp>
      <p:sp>
        <p:nvSpPr>
          <p:cNvPr id="32" name="标题 31"/>
          <p:cNvSpPr>
            <a:spLocks noGrp="1"/>
          </p:cNvSpPr>
          <p:nvPr>
            <p:ph type="title"/>
          </p:nvPr>
        </p:nvSpPr>
        <p:spPr/>
        <p:txBody>
          <a:bodyPr/>
          <a:lstStyle/>
          <a:p>
            <a:r>
              <a:rPr lang="zh-CN" altLang="en-US" sz="2400" dirty="0">
                <a:solidFill>
                  <a:prstClr val="white">
                    <a:lumMod val="50000"/>
                  </a:prstClr>
                </a:solidFill>
              </a:rPr>
              <a:t>系统任务</a:t>
            </a:r>
            <a:endParaRPr lang="zh-CN" altLang="en-US" dirty="0"/>
          </a:p>
        </p:txBody>
      </p:sp>
    </p:spTree>
    <p:extLst>
      <p:ext uri="{BB962C8B-B14F-4D97-AF65-F5344CB8AC3E}">
        <p14:creationId xmlns:p14="http://schemas.microsoft.com/office/powerpoint/2010/main" val="35908828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additive="base">
                                        <p:cTn id="12" dur="500" fill="hold"/>
                                        <p:tgtEl>
                                          <p:spTgt spid="33"/>
                                        </p:tgtEl>
                                        <p:attrNameLst>
                                          <p:attrName>ppt_x</p:attrName>
                                        </p:attrNameLst>
                                      </p:cBhvr>
                                      <p:tavLst>
                                        <p:tav tm="0">
                                          <p:val>
                                            <p:strVal val="#ppt_x"/>
                                          </p:val>
                                        </p:tav>
                                        <p:tav tm="100000">
                                          <p:val>
                                            <p:strVal val="#ppt_x"/>
                                          </p:val>
                                        </p:tav>
                                      </p:tavLst>
                                    </p:anim>
                                    <p:anim calcmode="lin" valueType="num">
                                      <p:cBhvr additive="base">
                                        <p:cTn id="13"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500" fill="hold"/>
                                        <p:tgtEl>
                                          <p:spTgt spid="36"/>
                                        </p:tgtEl>
                                        <p:attrNameLst>
                                          <p:attrName>ppt_x</p:attrName>
                                        </p:attrNameLst>
                                      </p:cBhvr>
                                      <p:tavLst>
                                        <p:tav tm="0">
                                          <p:val>
                                            <p:strVal val="#ppt_x"/>
                                          </p:val>
                                        </p:tav>
                                        <p:tav tm="100000">
                                          <p:val>
                                            <p:strVal val="#ppt_x"/>
                                          </p:val>
                                        </p:tav>
                                      </p:tavLst>
                                    </p:anim>
                                    <p:anim calcmode="lin" valueType="num">
                                      <p:cBhvr additive="base">
                                        <p:cTn id="24"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7"/>
                                        </p:tgtEl>
                                        <p:attrNameLst>
                                          <p:attrName>style.visibility</p:attrName>
                                        </p:attrNameLst>
                                      </p:cBhvr>
                                      <p:to>
                                        <p:strVal val="visible"/>
                                      </p:to>
                                    </p:set>
                                    <p:anim calcmode="lin" valueType="num">
                                      <p:cBhvr additive="base">
                                        <p:cTn id="34" dur="500" fill="hold"/>
                                        <p:tgtEl>
                                          <p:spTgt spid="37"/>
                                        </p:tgtEl>
                                        <p:attrNameLst>
                                          <p:attrName>ppt_x</p:attrName>
                                        </p:attrNameLst>
                                      </p:cBhvr>
                                      <p:tavLst>
                                        <p:tav tm="0">
                                          <p:val>
                                            <p:strVal val="#ppt_x"/>
                                          </p:val>
                                        </p:tav>
                                        <p:tav tm="100000">
                                          <p:val>
                                            <p:strVal val="#ppt_x"/>
                                          </p:val>
                                        </p:tav>
                                      </p:tavLst>
                                    </p:anim>
                                    <p:anim calcmode="lin" valueType="num">
                                      <p:cBhvr additive="base">
                                        <p:cTn id="35"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500" fill="hold"/>
                                        <p:tgtEl>
                                          <p:spTgt spid="35"/>
                                        </p:tgtEl>
                                        <p:attrNameLst>
                                          <p:attrName>ppt_x</p:attrName>
                                        </p:attrNameLst>
                                      </p:cBhvr>
                                      <p:tavLst>
                                        <p:tav tm="0">
                                          <p:val>
                                            <p:strVal val="#ppt_x"/>
                                          </p:val>
                                        </p:tav>
                                        <p:tav tm="100000">
                                          <p:val>
                                            <p:strVal val="#ppt_x"/>
                                          </p:val>
                                        </p:tav>
                                      </p:tavLst>
                                    </p:anim>
                                    <p:anim calcmode="lin" valueType="num">
                                      <p:cBhvr additive="base">
                                        <p:cTn id="46"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983399" y="1970012"/>
            <a:ext cx="805218" cy="805218"/>
          </a:xfrm>
          <a:prstGeom prst="ellipse">
            <a:avLst/>
          </a:prstGeom>
          <a:noFill/>
          <a:ln w="12700" cap="flat" cmpd="sng" algn="ctr">
            <a:solidFill>
              <a:schemeClr val="bg1">
                <a:lumMod val="50000"/>
              </a:scheme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srgbClr val="595959"/>
                </a:solidFill>
                <a:effectLst/>
                <a:uLnTx/>
                <a:uFillTx/>
                <a:latin typeface="Arial"/>
                <a:ea typeface="微软雅黑"/>
                <a:cs typeface="+mn-ea"/>
                <a:sym typeface="+mn-lt"/>
              </a:rPr>
              <a:t>01</a:t>
            </a:r>
            <a:endParaRPr kumimoji="0" lang="zh-CN" altLang="en-US" sz="2800" b="0" i="0" u="none" strike="noStrike" kern="0" cap="none" spc="0" normalizeH="0" baseline="0" noProof="0" dirty="0">
              <a:ln>
                <a:noFill/>
              </a:ln>
              <a:solidFill>
                <a:srgbClr val="595959"/>
              </a:solidFill>
              <a:effectLst/>
              <a:uLnTx/>
              <a:uFillTx/>
              <a:latin typeface="Arial"/>
              <a:ea typeface="微软雅黑"/>
              <a:cs typeface="+mn-ea"/>
              <a:sym typeface="+mn-lt"/>
            </a:endParaRPr>
          </a:p>
        </p:txBody>
      </p:sp>
      <p:cxnSp>
        <p:nvCxnSpPr>
          <p:cNvPr id="3" name="直接连接符 2"/>
          <p:cNvCxnSpPr>
            <a:stCxn id="2" idx="6"/>
          </p:cNvCxnSpPr>
          <p:nvPr/>
        </p:nvCxnSpPr>
        <p:spPr>
          <a:xfrm>
            <a:off x="1788617" y="2372621"/>
            <a:ext cx="468781" cy="0"/>
          </a:xfrm>
          <a:prstGeom prst="line">
            <a:avLst/>
          </a:prstGeom>
          <a:noFill/>
          <a:ln w="6350" cap="flat" cmpd="sng" algn="ctr">
            <a:solidFill>
              <a:schemeClr val="bg1">
                <a:lumMod val="65000"/>
              </a:schemeClr>
            </a:solidFill>
            <a:prstDash val="solid"/>
            <a:miter lim="800000"/>
            <a:tailEnd type="oval" w="lg" len="lg"/>
          </a:ln>
          <a:effectLst/>
        </p:spPr>
      </p:cxnSp>
      <p:sp>
        <p:nvSpPr>
          <p:cNvPr id="4" name="椭圆 3"/>
          <p:cNvSpPr/>
          <p:nvPr/>
        </p:nvSpPr>
        <p:spPr>
          <a:xfrm>
            <a:off x="983399" y="3289786"/>
            <a:ext cx="805218" cy="805218"/>
          </a:xfrm>
          <a:prstGeom prst="ellipse">
            <a:avLst/>
          </a:prstGeom>
          <a:noFill/>
          <a:ln w="12700" cap="flat" cmpd="sng" algn="ctr">
            <a:solidFill>
              <a:schemeClr val="bg1">
                <a:lumMod val="50000"/>
              </a:scheme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srgbClr val="595959"/>
                </a:solidFill>
                <a:effectLst/>
                <a:uLnTx/>
                <a:uFillTx/>
                <a:latin typeface="Arial"/>
                <a:ea typeface="微软雅黑"/>
                <a:cs typeface="+mn-ea"/>
                <a:sym typeface="+mn-lt"/>
              </a:rPr>
              <a:t>02</a:t>
            </a:r>
            <a:endParaRPr kumimoji="0" lang="zh-CN" altLang="en-US" sz="2800" b="0" i="0" u="none" strike="noStrike" kern="0" cap="none" spc="0" normalizeH="0" baseline="0" noProof="0" dirty="0">
              <a:ln>
                <a:noFill/>
              </a:ln>
              <a:solidFill>
                <a:srgbClr val="595959"/>
              </a:solidFill>
              <a:effectLst/>
              <a:uLnTx/>
              <a:uFillTx/>
              <a:latin typeface="Arial"/>
              <a:ea typeface="微软雅黑"/>
              <a:cs typeface="+mn-ea"/>
              <a:sym typeface="+mn-lt"/>
            </a:endParaRPr>
          </a:p>
        </p:txBody>
      </p:sp>
      <p:cxnSp>
        <p:nvCxnSpPr>
          <p:cNvPr id="5" name="直接连接符 4"/>
          <p:cNvCxnSpPr>
            <a:stCxn id="4" idx="6"/>
          </p:cNvCxnSpPr>
          <p:nvPr/>
        </p:nvCxnSpPr>
        <p:spPr>
          <a:xfrm>
            <a:off x="1788617" y="3692395"/>
            <a:ext cx="468781" cy="0"/>
          </a:xfrm>
          <a:prstGeom prst="line">
            <a:avLst/>
          </a:prstGeom>
          <a:noFill/>
          <a:ln w="6350" cap="flat" cmpd="sng" algn="ctr">
            <a:solidFill>
              <a:schemeClr val="bg1">
                <a:lumMod val="65000"/>
              </a:schemeClr>
            </a:solidFill>
            <a:prstDash val="solid"/>
            <a:miter lim="800000"/>
            <a:tailEnd type="oval" w="lg" len="lg"/>
          </a:ln>
          <a:effectLst/>
        </p:spPr>
      </p:cxnSp>
      <p:sp>
        <p:nvSpPr>
          <p:cNvPr id="6" name="椭圆 5"/>
          <p:cNvSpPr/>
          <p:nvPr/>
        </p:nvSpPr>
        <p:spPr>
          <a:xfrm>
            <a:off x="983399" y="4754292"/>
            <a:ext cx="805218" cy="805218"/>
          </a:xfrm>
          <a:prstGeom prst="ellipse">
            <a:avLst/>
          </a:prstGeom>
          <a:noFill/>
          <a:ln w="12700" cap="flat" cmpd="sng" algn="ctr">
            <a:solidFill>
              <a:schemeClr val="bg1">
                <a:lumMod val="50000"/>
              </a:scheme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srgbClr val="595959"/>
                </a:solidFill>
                <a:effectLst/>
                <a:uLnTx/>
                <a:uFillTx/>
                <a:latin typeface="Arial"/>
                <a:ea typeface="微软雅黑"/>
                <a:cs typeface="+mn-ea"/>
                <a:sym typeface="+mn-lt"/>
              </a:rPr>
              <a:t>03</a:t>
            </a:r>
            <a:endParaRPr kumimoji="0" lang="zh-CN" altLang="en-US" sz="2800" b="0" i="0" u="none" strike="noStrike" kern="0" cap="none" spc="0" normalizeH="0" baseline="0" noProof="0" dirty="0">
              <a:ln>
                <a:noFill/>
              </a:ln>
              <a:solidFill>
                <a:srgbClr val="595959"/>
              </a:solidFill>
              <a:effectLst/>
              <a:uLnTx/>
              <a:uFillTx/>
              <a:latin typeface="Arial"/>
              <a:ea typeface="微软雅黑"/>
              <a:cs typeface="+mn-ea"/>
              <a:sym typeface="+mn-lt"/>
            </a:endParaRPr>
          </a:p>
        </p:txBody>
      </p:sp>
      <p:cxnSp>
        <p:nvCxnSpPr>
          <p:cNvPr id="7" name="直接连接符 6"/>
          <p:cNvCxnSpPr>
            <a:stCxn id="6" idx="6"/>
          </p:cNvCxnSpPr>
          <p:nvPr/>
        </p:nvCxnSpPr>
        <p:spPr>
          <a:xfrm>
            <a:off x="1788617" y="5156901"/>
            <a:ext cx="468781" cy="0"/>
          </a:xfrm>
          <a:prstGeom prst="line">
            <a:avLst/>
          </a:prstGeom>
          <a:noFill/>
          <a:ln w="6350" cap="flat" cmpd="sng" algn="ctr">
            <a:solidFill>
              <a:schemeClr val="bg1">
                <a:lumMod val="65000"/>
              </a:schemeClr>
            </a:solidFill>
            <a:prstDash val="solid"/>
            <a:miter lim="800000"/>
            <a:tailEnd type="oval" w="lg" len="lg"/>
          </a:ln>
          <a:effectLst/>
        </p:spPr>
      </p:cxnSp>
      <p:sp>
        <p:nvSpPr>
          <p:cNvPr id="8" name="椭圆 7"/>
          <p:cNvSpPr/>
          <p:nvPr/>
        </p:nvSpPr>
        <p:spPr>
          <a:xfrm>
            <a:off x="6303240" y="1970012"/>
            <a:ext cx="805218" cy="805218"/>
          </a:xfrm>
          <a:prstGeom prst="ellipse">
            <a:avLst/>
          </a:prstGeom>
          <a:noFill/>
          <a:ln w="12700" cap="flat" cmpd="sng" algn="ctr">
            <a:solidFill>
              <a:sysClr val="windowText" lastClr="000000">
                <a:lumMod val="85000"/>
                <a:lumOff val="15000"/>
              </a:sys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prstClr val="black">
                    <a:lumMod val="75000"/>
                    <a:lumOff val="25000"/>
                  </a:prstClr>
                </a:solidFill>
                <a:effectLst/>
                <a:uLnTx/>
                <a:uFillTx/>
                <a:latin typeface="Arial"/>
                <a:ea typeface="微软雅黑"/>
                <a:cs typeface="+mn-ea"/>
                <a:sym typeface="+mn-lt"/>
              </a:rPr>
              <a:t>04</a:t>
            </a:r>
            <a:endParaRPr kumimoji="0" lang="zh-CN" altLang="en-US" sz="2800" b="0" i="0" u="none" strike="noStrike" kern="0" cap="none" spc="0" normalizeH="0" baseline="0" noProof="0" dirty="0">
              <a:ln>
                <a:noFill/>
              </a:ln>
              <a:solidFill>
                <a:prstClr val="black">
                  <a:lumMod val="75000"/>
                  <a:lumOff val="25000"/>
                </a:prstClr>
              </a:solidFill>
              <a:effectLst/>
              <a:uLnTx/>
              <a:uFillTx/>
              <a:latin typeface="Arial"/>
              <a:ea typeface="微软雅黑"/>
              <a:cs typeface="+mn-ea"/>
              <a:sym typeface="+mn-lt"/>
            </a:endParaRPr>
          </a:p>
        </p:txBody>
      </p:sp>
      <p:cxnSp>
        <p:nvCxnSpPr>
          <p:cNvPr id="9" name="直接连接符 8"/>
          <p:cNvCxnSpPr>
            <a:stCxn id="8" idx="6"/>
          </p:cNvCxnSpPr>
          <p:nvPr/>
        </p:nvCxnSpPr>
        <p:spPr>
          <a:xfrm>
            <a:off x="7108458" y="2372621"/>
            <a:ext cx="468781" cy="0"/>
          </a:xfrm>
          <a:prstGeom prst="line">
            <a:avLst/>
          </a:prstGeom>
          <a:noFill/>
          <a:ln w="6350" cap="flat" cmpd="sng" algn="ctr">
            <a:solidFill>
              <a:sysClr val="windowText" lastClr="000000">
                <a:lumMod val="65000"/>
                <a:lumOff val="35000"/>
              </a:sysClr>
            </a:solidFill>
            <a:prstDash val="solid"/>
            <a:miter lim="800000"/>
            <a:tailEnd type="oval" w="lg" len="lg"/>
          </a:ln>
          <a:effectLst/>
        </p:spPr>
      </p:cxnSp>
      <p:sp>
        <p:nvSpPr>
          <p:cNvPr id="10" name="椭圆 9"/>
          <p:cNvSpPr/>
          <p:nvPr/>
        </p:nvSpPr>
        <p:spPr>
          <a:xfrm>
            <a:off x="6303240" y="3289786"/>
            <a:ext cx="805218" cy="805218"/>
          </a:xfrm>
          <a:prstGeom prst="ellipse">
            <a:avLst/>
          </a:prstGeom>
          <a:noFill/>
          <a:ln w="12700" cap="flat" cmpd="sng" algn="ctr">
            <a:solidFill>
              <a:sysClr val="windowText" lastClr="000000">
                <a:lumMod val="85000"/>
                <a:lumOff val="15000"/>
              </a:sys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prstClr val="black">
                    <a:lumMod val="75000"/>
                    <a:lumOff val="25000"/>
                  </a:prstClr>
                </a:solidFill>
                <a:effectLst/>
                <a:uLnTx/>
                <a:uFillTx/>
                <a:latin typeface="Arial"/>
                <a:ea typeface="微软雅黑"/>
                <a:cs typeface="+mn-ea"/>
                <a:sym typeface="+mn-lt"/>
              </a:rPr>
              <a:t>05</a:t>
            </a:r>
            <a:endParaRPr kumimoji="0" lang="zh-CN" altLang="en-US" sz="2800" b="0" i="0" u="none" strike="noStrike" kern="0" cap="none" spc="0" normalizeH="0" baseline="0" noProof="0" dirty="0">
              <a:ln>
                <a:noFill/>
              </a:ln>
              <a:solidFill>
                <a:prstClr val="black">
                  <a:lumMod val="75000"/>
                  <a:lumOff val="25000"/>
                </a:prstClr>
              </a:solidFill>
              <a:effectLst/>
              <a:uLnTx/>
              <a:uFillTx/>
              <a:latin typeface="Arial"/>
              <a:ea typeface="微软雅黑"/>
              <a:cs typeface="+mn-ea"/>
              <a:sym typeface="+mn-lt"/>
            </a:endParaRPr>
          </a:p>
        </p:txBody>
      </p:sp>
      <p:cxnSp>
        <p:nvCxnSpPr>
          <p:cNvPr id="11" name="直接连接符 10"/>
          <p:cNvCxnSpPr>
            <a:stCxn id="10" idx="6"/>
          </p:cNvCxnSpPr>
          <p:nvPr/>
        </p:nvCxnSpPr>
        <p:spPr>
          <a:xfrm>
            <a:off x="7108458" y="3692395"/>
            <a:ext cx="468781" cy="0"/>
          </a:xfrm>
          <a:prstGeom prst="line">
            <a:avLst/>
          </a:prstGeom>
          <a:noFill/>
          <a:ln w="6350" cap="flat" cmpd="sng" algn="ctr">
            <a:solidFill>
              <a:sysClr val="windowText" lastClr="000000">
                <a:lumMod val="65000"/>
                <a:lumOff val="35000"/>
              </a:sysClr>
            </a:solidFill>
            <a:prstDash val="solid"/>
            <a:miter lim="800000"/>
            <a:tailEnd type="oval" w="lg" len="lg"/>
          </a:ln>
          <a:effectLst/>
        </p:spPr>
      </p:cxnSp>
      <p:sp>
        <p:nvSpPr>
          <p:cNvPr id="12" name="椭圆 11"/>
          <p:cNvSpPr/>
          <p:nvPr/>
        </p:nvSpPr>
        <p:spPr>
          <a:xfrm>
            <a:off x="6303240" y="4754292"/>
            <a:ext cx="805218" cy="805218"/>
          </a:xfrm>
          <a:prstGeom prst="ellipse">
            <a:avLst/>
          </a:prstGeom>
          <a:noFill/>
          <a:ln w="12700" cap="flat" cmpd="sng" algn="ctr">
            <a:solidFill>
              <a:sysClr val="windowText" lastClr="000000">
                <a:lumMod val="85000"/>
                <a:lumOff val="15000"/>
              </a:sysClr>
            </a:solidFill>
            <a:prstDash val="solid"/>
            <a:miter lim="800000"/>
          </a:ln>
          <a:effectLst/>
        </p:spPr>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prstClr val="black">
                    <a:lumMod val="75000"/>
                    <a:lumOff val="25000"/>
                  </a:prstClr>
                </a:solidFill>
                <a:effectLst/>
                <a:uLnTx/>
                <a:uFillTx/>
                <a:latin typeface="Arial"/>
                <a:ea typeface="微软雅黑"/>
                <a:cs typeface="+mn-ea"/>
                <a:sym typeface="+mn-lt"/>
              </a:rPr>
              <a:t>06</a:t>
            </a:r>
            <a:endParaRPr kumimoji="0" lang="zh-CN" altLang="en-US" sz="2800" b="0" i="0" u="none" strike="noStrike" kern="0" cap="none" spc="0" normalizeH="0" baseline="0" noProof="0" dirty="0">
              <a:ln>
                <a:noFill/>
              </a:ln>
              <a:solidFill>
                <a:prstClr val="black">
                  <a:lumMod val="75000"/>
                  <a:lumOff val="25000"/>
                </a:prstClr>
              </a:solidFill>
              <a:effectLst/>
              <a:uLnTx/>
              <a:uFillTx/>
              <a:latin typeface="Arial"/>
              <a:ea typeface="微软雅黑"/>
              <a:cs typeface="+mn-ea"/>
              <a:sym typeface="+mn-lt"/>
            </a:endParaRPr>
          </a:p>
        </p:txBody>
      </p:sp>
      <p:cxnSp>
        <p:nvCxnSpPr>
          <p:cNvPr id="13" name="直接连接符 12"/>
          <p:cNvCxnSpPr>
            <a:stCxn id="12" idx="6"/>
          </p:cNvCxnSpPr>
          <p:nvPr/>
        </p:nvCxnSpPr>
        <p:spPr>
          <a:xfrm>
            <a:off x="7108458" y="5156901"/>
            <a:ext cx="468781" cy="0"/>
          </a:xfrm>
          <a:prstGeom prst="line">
            <a:avLst/>
          </a:prstGeom>
          <a:noFill/>
          <a:ln w="6350" cap="flat" cmpd="sng" algn="ctr">
            <a:solidFill>
              <a:sysClr val="windowText" lastClr="000000">
                <a:lumMod val="65000"/>
                <a:lumOff val="35000"/>
              </a:sysClr>
            </a:solidFill>
            <a:prstDash val="solid"/>
            <a:miter lim="800000"/>
            <a:tailEnd type="oval" w="lg" len="lg"/>
          </a:ln>
          <a:effectLst/>
        </p:spPr>
      </p:cxnSp>
      <p:grpSp>
        <p:nvGrpSpPr>
          <p:cNvPr id="14" name="组合 13"/>
          <p:cNvGrpSpPr/>
          <p:nvPr/>
        </p:nvGrpSpPr>
        <p:grpSpPr>
          <a:xfrm>
            <a:off x="2356400" y="2025621"/>
            <a:ext cx="3551959" cy="582135"/>
            <a:chOff x="2136461" y="1993722"/>
            <a:chExt cx="3551959" cy="582135"/>
          </a:xfrm>
        </p:grpSpPr>
        <p:sp>
          <p:nvSpPr>
            <p:cNvPr id="15" name="文本框 14"/>
            <p:cNvSpPr txBox="1"/>
            <p:nvPr/>
          </p:nvSpPr>
          <p:spPr>
            <a:xfrm>
              <a:off x="2136462" y="2280712"/>
              <a:ext cx="3551958" cy="295145"/>
            </a:xfrm>
            <a:prstGeom prst="rect">
              <a:avLst/>
            </a:prstGeom>
            <a:noFill/>
          </p:spPr>
          <p:txBody>
            <a:bodyPr wrap="square" rtlCol="0">
              <a:spAutoFit/>
            </a:bodyPr>
            <a:lstStyle/>
            <a:p>
              <a:pPr marL="0" marR="0" lvl="0" indent="0" algn="l" defTabSz="914400" rtl="0" eaLnBrk="1" fontAlgn="auto" latinLnBrk="0" hangingPunct="1">
                <a:lnSpc>
                  <a:spcPct val="120000"/>
                </a:lnSpc>
                <a:spcBef>
                  <a:spcPct val="0"/>
                </a:spcBef>
                <a:spcAft>
                  <a:spcPts val="0"/>
                </a:spcAft>
                <a:buClrTx/>
                <a:buSzTx/>
                <a:buFontTx/>
                <a:buNone/>
                <a:tabLst/>
                <a:defRPr/>
              </a:pPr>
              <a:r>
                <a:rPr kumimoji="1" lang="en-US" altLang="zh-CN" sz="1200" b="0" i="0" u="none" strike="noStrike" kern="1200" cap="none"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rPr>
                <a:t>Caffe+SSD+VGG16</a:t>
              </a:r>
              <a:endParaRPr kumimoji="0" lang="en-US" altLang="zh-CN" sz="1200" b="0" i="0" u="none" strike="noStrike" kern="1200" cap="none" spc="-15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16" name="文本框 15"/>
            <p:cNvSpPr txBox="1"/>
            <p:nvPr/>
          </p:nvSpPr>
          <p:spPr>
            <a:xfrm>
              <a:off x="2136461" y="1993722"/>
              <a:ext cx="35519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solidFill>
                    <a:prstClr val="black">
                      <a:lumMod val="75000"/>
                      <a:lumOff val="25000"/>
                    </a:prstClr>
                  </a:solidFill>
                  <a:latin typeface="思源黑体 CN Bold" panose="020B0800000000000000" pitchFamily="34" charset="-122"/>
                  <a:ea typeface="思源黑体 CN Bold" panose="020B0800000000000000" pitchFamily="34" charset="-122"/>
                  <a:cs typeface="+mn-ea"/>
                  <a:sym typeface="+mn-lt"/>
                </a:rPr>
                <a:t>SSD</a:t>
              </a:r>
              <a:endParaRPr kumimoji="0" lang="zh-CN" altLang="en-US" sz="14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endParaRPr>
            </a:p>
          </p:txBody>
        </p:sp>
      </p:grpSp>
      <p:grpSp>
        <p:nvGrpSpPr>
          <p:cNvPr id="17" name="组合 16"/>
          <p:cNvGrpSpPr/>
          <p:nvPr/>
        </p:nvGrpSpPr>
        <p:grpSpPr>
          <a:xfrm>
            <a:off x="2356400" y="3411754"/>
            <a:ext cx="3551959" cy="584211"/>
            <a:chOff x="2136461" y="1993722"/>
            <a:chExt cx="3551959" cy="584211"/>
          </a:xfrm>
        </p:grpSpPr>
        <p:sp>
          <p:nvSpPr>
            <p:cNvPr id="18" name="文本框 17"/>
            <p:cNvSpPr txBox="1"/>
            <p:nvPr/>
          </p:nvSpPr>
          <p:spPr>
            <a:xfrm>
              <a:off x="2136462" y="2282788"/>
              <a:ext cx="3551958" cy="295145"/>
            </a:xfrm>
            <a:prstGeom prst="rect">
              <a:avLst/>
            </a:prstGeom>
            <a:noFill/>
          </p:spPr>
          <p:txBody>
            <a:bodyPr wrap="square" rtlCol="0">
              <a:spAutoFit/>
            </a:bodyPr>
            <a:lstStyle/>
            <a:p>
              <a:pPr lvl="0">
                <a:lnSpc>
                  <a:spcPct val="120000"/>
                </a:lnSpc>
                <a:spcBef>
                  <a:spcPct val="0"/>
                </a:spcBef>
              </a:pPr>
              <a:r>
                <a:rPr kumimoji="1" lang="en-US" altLang="zh-CN"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Darknet+Yolo-v3</a:t>
              </a:r>
              <a:endParaRPr kumimoji="0" lang="en-US" altLang="zh-CN" sz="1200" b="0" i="0" u="none" strike="noStrike" kern="1200" cap="none" normalizeH="0" baseline="0" noProof="0" dirty="0">
                <a:ln>
                  <a:noFill/>
                </a:ln>
                <a:solidFill>
                  <a:prstClr val="black">
                    <a:lumMod val="65000"/>
                    <a:lumOff val="35000"/>
                  </a:prstClr>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19" name="文本框 18"/>
            <p:cNvSpPr txBox="1"/>
            <p:nvPr/>
          </p:nvSpPr>
          <p:spPr>
            <a:xfrm>
              <a:off x="2136461" y="1993722"/>
              <a:ext cx="3551959" cy="338554"/>
            </a:xfrm>
            <a:prstGeom prst="rect">
              <a:avLst/>
            </a:prstGeom>
            <a:noFill/>
          </p:spPr>
          <p:txBody>
            <a:bodyPr wrap="square" rtlCol="0">
              <a:spAutoFit/>
            </a:bodyPr>
            <a:lstStyle/>
            <a:p>
              <a:pPr lvl="0"/>
              <a:r>
                <a:rPr lang="en-US" altLang="zh-CN" sz="1600" b="1" dirty="0">
                  <a:solidFill>
                    <a:prstClr val="black">
                      <a:lumMod val="75000"/>
                      <a:lumOff val="25000"/>
                    </a:prstClr>
                  </a:solidFill>
                  <a:latin typeface="思源黑体 CN Bold" panose="020B0800000000000000" pitchFamily="34" charset="-122"/>
                  <a:ea typeface="思源黑体 CN Bold" panose="020B0800000000000000" pitchFamily="34" charset="-122"/>
                  <a:cs typeface="+mn-ea"/>
                  <a:sym typeface="+mn-lt"/>
                </a:rPr>
                <a:t>Yolo-v3</a:t>
              </a:r>
              <a:endParaRPr kumimoji="0" lang="zh-CN" altLang="en-US" sz="14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endParaRPr>
            </a:p>
          </p:txBody>
        </p:sp>
      </p:grpSp>
      <p:grpSp>
        <p:nvGrpSpPr>
          <p:cNvPr id="20" name="组合 19"/>
          <p:cNvGrpSpPr/>
          <p:nvPr/>
        </p:nvGrpSpPr>
        <p:grpSpPr>
          <a:xfrm>
            <a:off x="2356400" y="4797887"/>
            <a:ext cx="3551959" cy="584211"/>
            <a:chOff x="2136461" y="1993722"/>
            <a:chExt cx="3551959" cy="584211"/>
          </a:xfrm>
        </p:grpSpPr>
        <p:sp>
          <p:nvSpPr>
            <p:cNvPr id="21" name="文本框 20"/>
            <p:cNvSpPr txBox="1"/>
            <p:nvPr/>
          </p:nvSpPr>
          <p:spPr>
            <a:xfrm>
              <a:off x="2136462" y="2282788"/>
              <a:ext cx="3551958" cy="295145"/>
            </a:xfrm>
            <a:prstGeom prst="rect">
              <a:avLst/>
            </a:prstGeom>
            <a:noFill/>
          </p:spPr>
          <p:txBody>
            <a:bodyPr wrap="square" rtlCol="0">
              <a:spAutoFit/>
            </a:bodyPr>
            <a:lstStyle/>
            <a:p>
              <a:pPr lvl="0">
                <a:lnSpc>
                  <a:spcPct val="120000"/>
                </a:lnSpc>
                <a:spcBef>
                  <a:spcPct val="0"/>
                </a:spcBef>
              </a:pPr>
              <a:r>
                <a:rPr kumimoji="1" lang="en-US" altLang="zh-CN" sz="1200" dirty="0" err="1">
                  <a:solidFill>
                    <a:prstClr val="black">
                      <a:lumMod val="65000"/>
                      <a:lumOff val="35000"/>
                    </a:prstClr>
                  </a:solidFill>
                  <a:latin typeface="思源黑体 CN Light" panose="020B0300000000000000" pitchFamily="34" charset="-122"/>
                  <a:ea typeface="思源黑体 CN Light" panose="020B0300000000000000" pitchFamily="34" charset="-122"/>
                </a:rPr>
                <a:t>Caffe+RefineDet</a:t>
              </a:r>
              <a:endParaRPr kumimoji="0" lang="en-US" altLang="zh-CN" sz="1200" b="0" i="0" u="none" strike="noStrike" kern="1200" cap="none" normalizeH="0" baseline="0" noProof="0" dirty="0">
                <a:ln>
                  <a:noFill/>
                </a:ln>
                <a:solidFill>
                  <a:prstClr val="black">
                    <a:lumMod val="65000"/>
                    <a:lumOff val="35000"/>
                  </a:prstClr>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22" name="文本框 21"/>
            <p:cNvSpPr txBox="1"/>
            <p:nvPr/>
          </p:nvSpPr>
          <p:spPr>
            <a:xfrm>
              <a:off x="2136461" y="1993722"/>
              <a:ext cx="35519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err="1">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rPr>
                <a:t>RefineDet</a:t>
              </a:r>
              <a:r>
                <a:rPr kumimoji="0" lang="en-US" altLang="zh-CN" sz="1600" b="0"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rPr>
                <a:t>	</a:t>
              </a:r>
              <a:endParaRPr kumimoji="0" lang="zh-CN" altLang="en-US" sz="1400" b="0"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endParaRPr>
            </a:p>
          </p:txBody>
        </p:sp>
      </p:grpSp>
      <p:grpSp>
        <p:nvGrpSpPr>
          <p:cNvPr id="23" name="组合 22"/>
          <p:cNvGrpSpPr/>
          <p:nvPr/>
        </p:nvGrpSpPr>
        <p:grpSpPr>
          <a:xfrm>
            <a:off x="7700817" y="1993722"/>
            <a:ext cx="3551959" cy="584211"/>
            <a:chOff x="2136461" y="1993722"/>
            <a:chExt cx="3551959" cy="584211"/>
          </a:xfrm>
        </p:grpSpPr>
        <p:sp>
          <p:nvSpPr>
            <p:cNvPr id="24" name="文本框 23"/>
            <p:cNvSpPr txBox="1"/>
            <p:nvPr/>
          </p:nvSpPr>
          <p:spPr>
            <a:xfrm>
              <a:off x="2136462" y="2282788"/>
              <a:ext cx="3551958" cy="295145"/>
            </a:xfrm>
            <a:prstGeom prst="rect">
              <a:avLst/>
            </a:prstGeom>
            <a:noFill/>
          </p:spPr>
          <p:txBody>
            <a:bodyPr wrap="square" rtlCol="0">
              <a:spAutoFit/>
            </a:bodyPr>
            <a:lstStyle/>
            <a:p>
              <a:pPr lvl="0">
                <a:lnSpc>
                  <a:spcPct val="120000"/>
                </a:lnSpc>
                <a:spcBef>
                  <a:spcPct val="0"/>
                </a:spcBef>
              </a:pPr>
              <a:r>
                <a:rPr kumimoji="1" lang="en-US" altLang="zh-CN" sz="1200" dirty="0" err="1">
                  <a:solidFill>
                    <a:prstClr val="black">
                      <a:lumMod val="65000"/>
                      <a:lumOff val="35000"/>
                    </a:prstClr>
                  </a:solidFill>
                  <a:latin typeface="思源黑体 CN Light" panose="020B0300000000000000" pitchFamily="34" charset="-122"/>
                  <a:ea typeface="思源黑体 CN Light" panose="020B0300000000000000" pitchFamily="34" charset="-122"/>
                </a:rPr>
                <a:t>Caffe+Faster</a:t>
              </a:r>
              <a:r>
                <a:rPr kumimoji="1" lang="en-US" altLang="zh-CN"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 RCNN+Resnet101/Resnet50</a:t>
              </a:r>
            </a:p>
          </p:txBody>
        </p:sp>
        <p:sp>
          <p:nvSpPr>
            <p:cNvPr id="25" name="文本框 24"/>
            <p:cNvSpPr txBox="1"/>
            <p:nvPr/>
          </p:nvSpPr>
          <p:spPr>
            <a:xfrm>
              <a:off x="2136461" y="1993722"/>
              <a:ext cx="35519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rPr>
                <a:t>Faster RCNN</a:t>
              </a:r>
              <a:endParaRPr kumimoji="0" lang="zh-CN" altLang="en-US" sz="14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endParaRPr>
            </a:p>
          </p:txBody>
        </p:sp>
      </p:grpSp>
      <p:grpSp>
        <p:nvGrpSpPr>
          <p:cNvPr id="26" name="组合 25"/>
          <p:cNvGrpSpPr/>
          <p:nvPr/>
        </p:nvGrpSpPr>
        <p:grpSpPr>
          <a:xfrm>
            <a:off x="7700817" y="3379855"/>
            <a:ext cx="3551959" cy="584211"/>
            <a:chOff x="2136461" y="1993722"/>
            <a:chExt cx="3551959" cy="584211"/>
          </a:xfrm>
        </p:grpSpPr>
        <p:sp>
          <p:nvSpPr>
            <p:cNvPr id="27" name="文本框 26"/>
            <p:cNvSpPr txBox="1"/>
            <p:nvPr/>
          </p:nvSpPr>
          <p:spPr>
            <a:xfrm>
              <a:off x="2136462" y="2282788"/>
              <a:ext cx="3551958" cy="295145"/>
            </a:xfrm>
            <a:prstGeom prst="rect">
              <a:avLst/>
            </a:prstGeom>
            <a:noFill/>
          </p:spPr>
          <p:txBody>
            <a:bodyPr wrap="square" rtlCol="0">
              <a:spAutoFit/>
            </a:bodyPr>
            <a:lstStyle/>
            <a:p>
              <a:pPr lvl="0">
                <a:lnSpc>
                  <a:spcPct val="120000"/>
                </a:lnSpc>
                <a:spcBef>
                  <a:spcPct val="0"/>
                </a:spcBef>
              </a:pPr>
              <a:r>
                <a:rPr kumimoji="1" lang="en-US" altLang="zh-CN"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Caffe+R-FCN+Resnet101/Resnet101+ohem</a:t>
              </a:r>
              <a:endParaRPr kumimoji="0" lang="en-US" altLang="zh-CN" sz="1200" b="0" i="0" u="none" strike="noStrike" kern="1200" cap="none" spc="-150" normalizeH="0" baseline="0" noProof="0" dirty="0">
                <a:ln>
                  <a:noFill/>
                </a:ln>
                <a:solidFill>
                  <a:prstClr val="black">
                    <a:lumMod val="65000"/>
                    <a:lumOff val="35000"/>
                  </a:prstClr>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28" name="文本框 27"/>
            <p:cNvSpPr txBox="1"/>
            <p:nvPr/>
          </p:nvSpPr>
          <p:spPr>
            <a:xfrm>
              <a:off x="2136461" y="1993722"/>
              <a:ext cx="35519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rPr>
                <a:t>R-FCN</a:t>
              </a:r>
              <a:endParaRPr kumimoji="0" lang="zh-CN" altLang="en-US" sz="14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endParaRPr>
            </a:p>
          </p:txBody>
        </p:sp>
      </p:grpSp>
      <p:grpSp>
        <p:nvGrpSpPr>
          <p:cNvPr id="29" name="组合 28"/>
          <p:cNvGrpSpPr/>
          <p:nvPr/>
        </p:nvGrpSpPr>
        <p:grpSpPr>
          <a:xfrm>
            <a:off x="7700817" y="4765988"/>
            <a:ext cx="3551959" cy="584211"/>
            <a:chOff x="2136461" y="1993722"/>
            <a:chExt cx="3551959" cy="584211"/>
          </a:xfrm>
        </p:grpSpPr>
        <p:sp>
          <p:nvSpPr>
            <p:cNvPr id="30" name="文本框 29"/>
            <p:cNvSpPr txBox="1"/>
            <p:nvPr/>
          </p:nvSpPr>
          <p:spPr>
            <a:xfrm>
              <a:off x="2136462" y="2282788"/>
              <a:ext cx="3551958" cy="295145"/>
            </a:xfrm>
            <a:prstGeom prst="rect">
              <a:avLst/>
            </a:prstGeom>
            <a:noFill/>
          </p:spPr>
          <p:txBody>
            <a:bodyPr wrap="square" rtlCol="0">
              <a:spAutoFit/>
            </a:bodyPr>
            <a:lstStyle/>
            <a:p>
              <a:pPr lvl="0">
                <a:lnSpc>
                  <a:spcPct val="120000"/>
                </a:lnSpc>
                <a:spcBef>
                  <a:spcPct val="0"/>
                </a:spcBef>
              </a:pPr>
              <a:r>
                <a:rPr kumimoji="1" lang="en-US" altLang="zh-CN"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Caffe+R-FCN+Resnet101+</a:t>
              </a:r>
              <a:r>
                <a:rPr kumimoji="1" lang="zh-CN" altLang="en-US" sz="1200" dirty="0">
                  <a:solidFill>
                    <a:prstClr val="black">
                      <a:lumMod val="65000"/>
                      <a:lumOff val="35000"/>
                    </a:prstClr>
                  </a:solidFill>
                  <a:latin typeface="思源黑体 CN Light" panose="020B0300000000000000" pitchFamily="34" charset="-122"/>
                  <a:ea typeface="思源黑体 CN Light" panose="020B0300000000000000" pitchFamily="34" charset="-122"/>
                </a:rPr>
                <a:t>三处改进</a:t>
              </a:r>
              <a:endParaRPr kumimoji="0" lang="en-US" altLang="zh-CN" sz="1200" b="0" i="0" u="none" strike="noStrike" kern="1200" cap="none" spc="-150" normalizeH="0" baseline="0" noProof="0" dirty="0">
                <a:ln>
                  <a:noFill/>
                </a:ln>
                <a:solidFill>
                  <a:prstClr val="black">
                    <a:lumMod val="65000"/>
                    <a:lumOff val="35000"/>
                  </a:prstClr>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31" name="文本框 30"/>
            <p:cNvSpPr txBox="1"/>
            <p:nvPr/>
          </p:nvSpPr>
          <p:spPr>
            <a:xfrm>
              <a:off x="2136461" y="1993722"/>
              <a:ext cx="35519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rPr>
                <a:t>我们的</a:t>
              </a:r>
              <a:r>
                <a:rPr kumimoji="0" lang="en-US" altLang="zh-CN" sz="16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rPr>
                <a:t>R-FCN</a:t>
              </a:r>
              <a:endParaRPr kumimoji="0" lang="zh-CN" altLang="en-US" sz="1400" b="1" i="0" u="none" strike="noStrike" kern="1200" cap="none" spc="0" normalizeH="0" baseline="0" noProof="0" dirty="0">
                <a:ln>
                  <a:noFill/>
                </a:ln>
                <a:solidFill>
                  <a:prstClr val="black">
                    <a:lumMod val="75000"/>
                    <a:lumOff val="25000"/>
                  </a:prstClr>
                </a:solidFill>
                <a:effectLst/>
                <a:uLnTx/>
                <a:uFillTx/>
                <a:latin typeface="思源黑体 CN Bold" panose="020B0800000000000000" pitchFamily="34" charset="-122"/>
                <a:ea typeface="思源黑体 CN Bold" panose="020B0800000000000000" pitchFamily="34" charset="-122"/>
                <a:cs typeface="+mn-ea"/>
                <a:sym typeface="+mn-lt"/>
              </a:endParaRPr>
            </a:p>
          </p:txBody>
        </p:sp>
      </p:grpSp>
      <p:sp>
        <p:nvSpPr>
          <p:cNvPr id="32" name="标题 31"/>
          <p:cNvSpPr>
            <a:spLocks noGrp="1"/>
          </p:cNvSpPr>
          <p:nvPr>
            <p:ph type="title"/>
          </p:nvPr>
        </p:nvSpPr>
        <p:spPr/>
        <p:txBody>
          <a:bodyPr>
            <a:normAutofit/>
          </a:bodyPr>
          <a:lstStyle/>
          <a:p>
            <a:r>
              <a:rPr lang="zh-CN" altLang="en-US" sz="2400" dirty="0"/>
              <a:t>系统算法</a:t>
            </a:r>
          </a:p>
        </p:txBody>
      </p:sp>
    </p:spTree>
    <p:extLst>
      <p:ext uri="{BB962C8B-B14F-4D97-AF65-F5344CB8AC3E}">
        <p14:creationId xmlns:p14="http://schemas.microsoft.com/office/powerpoint/2010/main" val="13503892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10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fltVal val="0"/>
                                          </p:val>
                                        </p:tav>
                                        <p:tav tm="100000">
                                          <p:val>
                                            <p:strVal val="#ppt_w"/>
                                          </p:val>
                                        </p:tav>
                                      </p:tavLst>
                                    </p:anim>
                                    <p:anim calcmode="lin" valueType="num">
                                      <p:cBhvr>
                                        <p:cTn id="23" dur="500" fill="hold"/>
                                        <p:tgtEl>
                                          <p:spTgt spid="8"/>
                                        </p:tgtEl>
                                        <p:attrNameLst>
                                          <p:attrName>ppt_h</p:attrName>
                                        </p:attrNameLst>
                                      </p:cBhvr>
                                      <p:tavLst>
                                        <p:tav tm="0">
                                          <p:val>
                                            <p:fltVal val="0"/>
                                          </p:val>
                                        </p:tav>
                                        <p:tav tm="100000">
                                          <p:val>
                                            <p:strVal val="#ppt_h"/>
                                          </p:val>
                                        </p:tav>
                                      </p:tavLst>
                                    </p:anim>
                                    <p:animEffect transition="in" filter="fade">
                                      <p:cBhvr>
                                        <p:cTn id="24" dur="500"/>
                                        <p:tgtEl>
                                          <p:spTgt spid="8"/>
                                        </p:tgtEl>
                                      </p:cBhvr>
                                    </p:animEffect>
                                  </p:childTnLst>
                                </p:cTn>
                              </p:par>
                              <p:par>
                                <p:cTn id="25" presetID="53" presetClass="entr" presetSubtype="16" fill="hold" grpId="0" nodeType="withEffect">
                                  <p:stCondLst>
                                    <p:cond delay="40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par>
                                <p:cTn id="30" presetID="53" presetClass="entr" presetSubtype="16" fill="hold" grpId="0" nodeType="withEffect">
                                  <p:stCondLst>
                                    <p:cond delay="50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animEffect transition="in" filter="fade">
                                      <p:cBhvr>
                                        <p:cTn id="34" dur="500"/>
                                        <p:tgtEl>
                                          <p:spTgt spid="12"/>
                                        </p:tgtEl>
                                      </p:cBhvr>
                                    </p:animEffect>
                                  </p:childTnLst>
                                </p:cTn>
                              </p:par>
                            </p:childTnLst>
                          </p:cTn>
                        </p:par>
                        <p:par>
                          <p:cTn id="35" fill="hold">
                            <p:stCondLst>
                              <p:cond delay="1000"/>
                            </p:stCondLst>
                            <p:childTnLst>
                              <p:par>
                                <p:cTn id="36" presetID="22" presetClass="entr" presetSubtype="8" fill="hold" nodeType="after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wipe(left)">
                                      <p:cBhvr>
                                        <p:cTn id="38" dur="500"/>
                                        <p:tgtEl>
                                          <p:spTgt spid="3"/>
                                        </p:tgtEl>
                                      </p:cBhvr>
                                    </p:animEffect>
                                  </p:childTnLst>
                                </p:cTn>
                              </p:par>
                              <p:par>
                                <p:cTn id="39" presetID="22" presetClass="entr" presetSubtype="8" fill="hold" nodeType="with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wipe(left)">
                                      <p:cBhvr>
                                        <p:cTn id="41" dur="500"/>
                                        <p:tgtEl>
                                          <p:spTgt spid="5"/>
                                        </p:tgtEl>
                                      </p:cBhvr>
                                    </p:animEffect>
                                  </p:childTnLst>
                                </p:cTn>
                              </p:par>
                              <p:par>
                                <p:cTn id="42" presetID="22" presetClass="entr" presetSubtype="8" fill="hold" nodeType="with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wipe(left)">
                                      <p:cBhvr>
                                        <p:cTn id="44" dur="500"/>
                                        <p:tgtEl>
                                          <p:spTgt spid="7"/>
                                        </p:tgtEl>
                                      </p:cBhvr>
                                    </p:animEffect>
                                  </p:childTnLst>
                                </p:cTn>
                              </p:par>
                              <p:par>
                                <p:cTn id="45" presetID="22" presetClass="entr" presetSubtype="8" fill="hold" nodeType="with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left)">
                                      <p:cBhvr>
                                        <p:cTn id="47" dur="500"/>
                                        <p:tgtEl>
                                          <p:spTgt spid="9"/>
                                        </p:tgtEl>
                                      </p:cBhvr>
                                    </p:animEffect>
                                  </p:childTnLst>
                                </p:cTn>
                              </p:par>
                              <p:par>
                                <p:cTn id="48" presetID="22" presetClass="entr" presetSubtype="8" fill="hold" nodeType="with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wipe(left)">
                                      <p:cBhvr>
                                        <p:cTn id="50" dur="500"/>
                                        <p:tgtEl>
                                          <p:spTgt spid="11"/>
                                        </p:tgtEl>
                                      </p:cBhvr>
                                    </p:animEffect>
                                  </p:childTnLst>
                                </p:cTn>
                              </p:par>
                              <p:par>
                                <p:cTn id="51" presetID="22" presetClass="entr" presetSubtype="8" fill="hold" nodeType="with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wipe(left)">
                                      <p:cBhvr>
                                        <p:cTn id="53" dur="500"/>
                                        <p:tgtEl>
                                          <p:spTgt spid="13"/>
                                        </p:tgtEl>
                                      </p:cBhvr>
                                    </p:animEffect>
                                  </p:childTnLst>
                                </p:cTn>
                              </p:par>
                            </p:childTnLst>
                          </p:cTn>
                        </p:par>
                        <p:par>
                          <p:cTn id="54" fill="hold">
                            <p:stCondLst>
                              <p:cond delay="1500"/>
                            </p:stCondLst>
                            <p:childTnLst>
                              <p:par>
                                <p:cTn id="55" presetID="22" presetClass="entr" presetSubtype="1" fill="hold"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wipe(up)">
                                      <p:cBhvr>
                                        <p:cTn id="57" dur="500"/>
                                        <p:tgtEl>
                                          <p:spTgt spid="14"/>
                                        </p:tgtEl>
                                      </p:cBhvr>
                                    </p:animEffect>
                                  </p:childTnLst>
                                </p:cTn>
                              </p:par>
                              <p:par>
                                <p:cTn id="58" presetID="22" presetClass="entr" presetSubtype="1" fill="hold"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wipe(up)">
                                      <p:cBhvr>
                                        <p:cTn id="60" dur="500"/>
                                        <p:tgtEl>
                                          <p:spTgt spid="17"/>
                                        </p:tgtEl>
                                      </p:cBhvr>
                                    </p:animEffect>
                                  </p:childTnLst>
                                </p:cTn>
                              </p:par>
                              <p:par>
                                <p:cTn id="61" presetID="22" presetClass="entr" presetSubtype="1" fill="hold" nodeType="with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wipe(up)">
                                      <p:cBhvr>
                                        <p:cTn id="63" dur="500"/>
                                        <p:tgtEl>
                                          <p:spTgt spid="20"/>
                                        </p:tgtEl>
                                      </p:cBhvr>
                                    </p:animEffect>
                                  </p:childTnLst>
                                </p:cTn>
                              </p:par>
                              <p:par>
                                <p:cTn id="64" presetID="22" presetClass="entr" presetSubtype="1" fill="hold" nodeType="withEffect">
                                  <p:stCondLst>
                                    <p:cond delay="0"/>
                                  </p:stCondLst>
                                  <p:childTnLst>
                                    <p:set>
                                      <p:cBhvr>
                                        <p:cTn id="65" dur="1" fill="hold">
                                          <p:stCondLst>
                                            <p:cond delay="0"/>
                                          </p:stCondLst>
                                        </p:cTn>
                                        <p:tgtEl>
                                          <p:spTgt spid="23"/>
                                        </p:tgtEl>
                                        <p:attrNameLst>
                                          <p:attrName>style.visibility</p:attrName>
                                        </p:attrNameLst>
                                      </p:cBhvr>
                                      <p:to>
                                        <p:strVal val="visible"/>
                                      </p:to>
                                    </p:set>
                                    <p:animEffect transition="in" filter="wipe(up)">
                                      <p:cBhvr>
                                        <p:cTn id="66" dur="500"/>
                                        <p:tgtEl>
                                          <p:spTgt spid="23"/>
                                        </p:tgtEl>
                                      </p:cBhvr>
                                    </p:animEffect>
                                  </p:childTnLst>
                                </p:cTn>
                              </p:par>
                              <p:par>
                                <p:cTn id="67" presetID="22" presetClass="entr" presetSubtype="1" fill="hold" nodeType="withEffect">
                                  <p:stCondLst>
                                    <p:cond delay="0"/>
                                  </p:stCondLst>
                                  <p:childTnLst>
                                    <p:set>
                                      <p:cBhvr>
                                        <p:cTn id="68" dur="1" fill="hold">
                                          <p:stCondLst>
                                            <p:cond delay="0"/>
                                          </p:stCondLst>
                                        </p:cTn>
                                        <p:tgtEl>
                                          <p:spTgt spid="26"/>
                                        </p:tgtEl>
                                        <p:attrNameLst>
                                          <p:attrName>style.visibility</p:attrName>
                                        </p:attrNameLst>
                                      </p:cBhvr>
                                      <p:to>
                                        <p:strVal val="visible"/>
                                      </p:to>
                                    </p:set>
                                    <p:animEffect transition="in" filter="wipe(up)">
                                      <p:cBhvr>
                                        <p:cTn id="69" dur="500"/>
                                        <p:tgtEl>
                                          <p:spTgt spid="26"/>
                                        </p:tgtEl>
                                      </p:cBhvr>
                                    </p:animEffect>
                                  </p:childTnLst>
                                </p:cTn>
                              </p:par>
                              <p:par>
                                <p:cTn id="70" presetID="22" presetClass="entr" presetSubtype="1" fill="hold" nodeType="withEffect">
                                  <p:stCondLst>
                                    <p:cond delay="0"/>
                                  </p:stCondLst>
                                  <p:childTnLst>
                                    <p:set>
                                      <p:cBhvr>
                                        <p:cTn id="71" dur="1" fill="hold">
                                          <p:stCondLst>
                                            <p:cond delay="0"/>
                                          </p:stCondLst>
                                        </p:cTn>
                                        <p:tgtEl>
                                          <p:spTgt spid="29"/>
                                        </p:tgtEl>
                                        <p:attrNameLst>
                                          <p:attrName>style.visibility</p:attrName>
                                        </p:attrNameLst>
                                      </p:cBhvr>
                                      <p:to>
                                        <p:strVal val="visible"/>
                                      </p:to>
                                    </p:set>
                                    <p:animEffect transition="in" filter="wipe(up)">
                                      <p:cBhvr>
                                        <p:cTn id="7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animBg="1"/>
      <p:bldP spid="8" grpId="0" animBg="1"/>
      <p:bldP spid="10"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E37FD0-A110-4348-B1EC-C6AD69A27019}"/>
              </a:ext>
            </a:extLst>
          </p:cNvPr>
          <p:cNvSpPr>
            <a:spLocks noGrp="1"/>
          </p:cNvSpPr>
          <p:nvPr>
            <p:ph type="title"/>
          </p:nvPr>
        </p:nvSpPr>
        <p:spPr/>
        <p:txBody>
          <a:bodyPr>
            <a:normAutofit/>
          </a:bodyPr>
          <a:lstStyle/>
          <a:p>
            <a:r>
              <a:rPr lang="en-US" altLang="zh-CN" sz="2400" dirty="0"/>
              <a:t>R-FCN</a:t>
            </a:r>
            <a:r>
              <a:rPr lang="zh-CN" altLang="en-US" sz="2400" dirty="0"/>
              <a:t>的结构图</a:t>
            </a:r>
          </a:p>
        </p:txBody>
      </p:sp>
      <p:pic>
        <p:nvPicPr>
          <p:cNvPr id="3" name="图片 2">
            <a:extLst>
              <a:ext uri="{FF2B5EF4-FFF2-40B4-BE49-F238E27FC236}">
                <a16:creationId xmlns:a16="http://schemas.microsoft.com/office/drawing/2014/main" id="{361F05DB-864F-4CCF-91CE-C28DB722F876}"/>
              </a:ext>
            </a:extLst>
          </p:cNvPr>
          <p:cNvPicPr>
            <a:picLocks noChangeAspect="1"/>
          </p:cNvPicPr>
          <p:nvPr/>
        </p:nvPicPr>
        <p:blipFill>
          <a:blip r:embed="rId2"/>
          <a:stretch>
            <a:fillRect/>
          </a:stretch>
        </p:blipFill>
        <p:spPr>
          <a:xfrm>
            <a:off x="819150" y="1111978"/>
            <a:ext cx="9477375" cy="4248150"/>
          </a:xfrm>
          <a:prstGeom prst="rect">
            <a:avLst/>
          </a:prstGeom>
          <a:ln>
            <a:noFill/>
          </a:ln>
          <a:effectLst>
            <a:outerShdw blurRad="292100" dist="139700" dir="2700000" algn="tl" rotWithShape="0">
              <a:srgbClr val="333333">
                <a:alpha val="65000"/>
              </a:srgbClr>
            </a:outerShdw>
          </a:effectLst>
        </p:spPr>
      </p:pic>
      <p:sp>
        <p:nvSpPr>
          <p:cNvPr id="4" name="文本框 3">
            <a:extLst>
              <a:ext uri="{FF2B5EF4-FFF2-40B4-BE49-F238E27FC236}">
                <a16:creationId xmlns:a16="http://schemas.microsoft.com/office/drawing/2014/main" id="{F2A9D04B-9E23-4BF3-A7A1-E6787D2250F6}"/>
              </a:ext>
            </a:extLst>
          </p:cNvPr>
          <p:cNvSpPr txBox="1"/>
          <p:nvPr/>
        </p:nvSpPr>
        <p:spPr>
          <a:xfrm>
            <a:off x="819150" y="5696125"/>
            <a:ext cx="9943925" cy="923330"/>
          </a:xfrm>
          <a:prstGeom prst="rect">
            <a:avLst/>
          </a:prstGeom>
          <a:noFill/>
        </p:spPr>
        <p:txBody>
          <a:bodyPr wrap="square" rtlCol="0">
            <a:spAutoFit/>
          </a:bodyPr>
          <a:lstStyle/>
          <a:p>
            <a:r>
              <a:rPr lang="en-US" altLang="zh-CN" dirty="0">
                <a:latin typeface="思源黑体 CN Light"/>
                <a:cs typeface="Times New Roman" panose="02020603050405020304" pitchFamily="18" charset="0"/>
              </a:rPr>
              <a:t>Conv</a:t>
            </a:r>
            <a:r>
              <a:rPr lang="zh-CN" altLang="en-US" dirty="0">
                <a:latin typeface="思源黑体 CN Light"/>
                <a:cs typeface="Times New Roman" panose="02020603050405020304" pitchFamily="18" charset="0"/>
              </a:rPr>
              <a:t>网络为</a:t>
            </a:r>
            <a:r>
              <a:rPr lang="en-US" altLang="zh-CN" dirty="0">
                <a:latin typeface="思源黑体 CN Light"/>
                <a:cs typeface="Times New Roman" panose="02020603050405020304" pitchFamily="18" charset="0"/>
              </a:rPr>
              <a:t>ResNet-101</a:t>
            </a:r>
            <a:r>
              <a:rPr lang="zh-CN" altLang="en-US" dirty="0">
                <a:latin typeface="思源黑体 CN Light"/>
                <a:cs typeface="Times New Roman" panose="02020603050405020304" pitchFamily="18" charset="0"/>
              </a:rPr>
              <a:t>，</a:t>
            </a:r>
            <a:r>
              <a:rPr lang="en-US" altLang="zh-CN" dirty="0">
                <a:latin typeface="思源黑体 CN Light"/>
                <a:cs typeface="Times New Roman" panose="02020603050405020304" pitchFamily="18" charset="0"/>
              </a:rPr>
              <a:t>RPN</a:t>
            </a:r>
            <a:r>
              <a:rPr lang="zh-CN" altLang="en-US" dirty="0">
                <a:latin typeface="思源黑体 CN Light"/>
                <a:cs typeface="Times New Roman" panose="02020603050405020304" pitchFamily="18" charset="0"/>
              </a:rPr>
              <a:t>与</a:t>
            </a:r>
            <a:r>
              <a:rPr lang="en-US" altLang="zh-CN" dirty="0">
                <a:latin typeface="思源黑体 CN Light"/>
                <a:cs typeface="Times New Roman" panose="02020603050405020304" pitchFamily="18" charset="0"/>
              </a:rPr>
              <a:t>faster </a:t>
            </a:r>
            <a:r>
              <a:rPr lang="en-US" altLang="zh-CN" dirty="0" err="1">
                <a:latin typeface="思源黑体 CN Light"/>
                <a:cs typeface="Times New Roman" panose="02020603050405020304" pitchFamily="18" charset="0"/>
              </a:rPr>
              <a:t>rcnn</a:t>
            </a:r>
            <a:r>
              <a:rPr lang="zh-CN" altLang="en-US" dirty="0">
                <a:latin typeface="思源黑体 CN Light"/>
                <a:cs typeface="Times New Roman" panose="02020603050405020304" pitchFamily="18" charset="0"/>
              </a:rPr>
              <a:t>相同，</a:t>
            </a:r>
            <a:r>
              <a:rPr lang="en-US" altLang="zh-CN" dirty="0">
                <a:latin typeface="思源黑体 CN Light"/>
                <a:cs typeface="Times New Roman" panose="02020603050405020304" pitchFamily="18" charset="0"/>
              </a:rPr>
              <a:t>R-FCN</a:t>
            </a:r>
            <a:r>
              <a:rPr lang="zh-CN" altLang="en-US" dirty="0">
                <a:latin typeface="思源黑体 CN Light"/>
                <a:cs typeface="Times New Roman" panose="02020603050405020304" pitchFamily="18" charset="0"/>
              </a:rPr>
              <a:t>是针对</a:t>
            </a:r>
            <a:r>
              <a:rPr lang="en-US" altLang="zh-CN" dirty="0">
                <a:latin typeface="思源黑体 CN Light"/>
                <a:cs typeface="Times New Roman" panose="02020603050405020304" pitchFamily="18" charset="0"/>
              </a:rPr>
              <a:t>faster </a:t>
            </a:r>
            <a:r>
              <a:rPr lang="en-US" altLang="zh-CN" dirty="0" err="1">
                <a:latin typeface="思源黑体 CN Light"/>
                <a:cs typeface="Times New Roman" panose="02020603050405020304" pitchFamily="18" charset="0"/>
              </a:rPr>
              <a:t>rcnn</a:t>
            </a:r>
            <a:r>
              <a:rPr lang="zh-CN" altLang="en-US" dirty="0">
                <a:latin typeface="思源黑体 CN Light"/>
                <a:cs typeface="Times New Roman" panose="02020603050405020304" pitchFamily="18" charset="0"/>
              </a:rPr>
              <a:t>的</a:t>
            </a:r>
            <a:r>
              <a:rPr lang="en-US" altLang="zh-CN" dirty="0">
                <a:latin typeface="思源黑体 CN Light"/>
                <a:cs typeface="Times New Roman" panose="02020603050405020304" pitchFamily="18" charset="0"/>
              </a:rPr>
              <a:t>ROI pooling</a:t>
            </a:r>
            <a:r>
              <a:rPr lang="zh-CN" altLang="en-US" dirty="0">
                <a:latin typeface="思源黑体 CN Light"/>
                <a:cs typeface="Times New Roman" panose="02020603050405020304" pitchFamily="18" charset="0"/>
              </a:rPr>
              <a:t>层进行了修改，为了让</a:t>
            </a:r>
            <a:r>
              <a:rPr lang="en-US" altLang="zh-CN" dirty="0">
                <a:latin typeface="思源黑体 CN Light"/>
                <a:cs typeface="Times New Roman" panose="02020603050405020304" pitchFamily="18" charset="0"/>
              </a:rPr>
              <a:t>ROI pooling</a:t>
            </a:r>
            <a:r>
              <a:rPr lang="zh-CN" altLang="en-US" dirty="0">
                <a:latin typeface="思源黑体 CN Light"/>
                <a:cs typeface="Times New Roman" panose="02020603050405020304" pitchFamily="18" charset="0"/>
              </a:rPr>
              <a:t>后的网络结构仍然与</a:t>
            </a:r>
            <a:r>
              <a:rPr lang="en-US" altLang="zh-CN" dirty="0">
                <a:latin typeface="思源黑体 CN Light"/>
                <a:cs typeface="Times New Roman" panose="02020603050405020304" pitchFamily="18" charset="0"/>
              </a:rPr>
              <a:t>ROI pooling</a:t>
            </a:r>
            <a:r>
              <a:rPr lang="zh-CN" altLang="en-US" dirty="0">
                <a:latin typeface="思源黑体 CN Light"/>
                <a:cs typeface="Times New Roman" panose="02020603050405020304" pitchFamily="18" charset="0"/>
              </a:rPr>
              <a:t>前一样具有平移不变性，提出了位置敏感得分图，把目标位置信息融入</a:t>
            </a:r>
            <a:r>
              <a:rPr lang="en-US" altLang="zh-CN" dirty="0">
                <a:latin typeface="思源黑体 CN Light"/>
                <a:cs typeface="Times New Roman" panose="02020603050405020304" pitchFamily="18" charset="0"/>
              </a:rPr>
              <a:t>ROI pooling</a:t>
            </a:r>
            <a:r>
              <a:rPr lang="zh-CN" altLang="en-US" dirty="0">
                <a:latin typeface="思源黑体 CN Light"/>
                <a:cs typeface="Times New Roman" panose="02020603050405020304" pitchFamily="18" charset="0"/>
              </a:rPr>
              <a:t>，最后的</a:t>
            </a:r>
            <a:r>
              <a:rPr lang="en-US" altLang="zh-CN" dirty="0">
                <a:latin typeface="思源黑体 CN Light"/>
                <a:cs typeface="Times New Roman" panose="02020603050405020304" pitchFamily="18" charset="0"/>
              </a:rPr>
              <a:t>ROI pooling</a:t>
            </a:r>
            <a:r>
              <a:rPr lang="zh-CN" altLang="en-US" dirty="0">
                <a:latin typeface="思源黑体 CN Light"/>
                <a:cs typeface="Times New Roman" panose="02020603050405020304" pitchFamily="18" charset="0"/>
              </a:rPr>
              <a:t>层采用投票策略。</a:t>
            </a:r>
          </a:p>
        </p:txBody>
      </p:sp>
    </p:spTree>
    <p:extLst>
      <p:ext uri="{BB962C8B-B14F-4D97-AF65-F5344CB8AC3E}">
        <p14:creationId xmlns:p14="http://schemas.microsoft.com/office/powerpoint/2010/main" val="1302867756"/>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A1555B-4B13-4D3E-8BF6-81E6886CF7B8}"/>
              </a:ext>
            </a:extLst>
          </p:cNvPr>
          <p:cNvSpPr>
            <a:spLocks noGrp="1"/>
          </p:cNvSpPr>
          <p:nvPr>
            <p:ph type="title"/>
          </p:nvPr>
        </p:nvSpPr>
        <p:spPr/>
        <p:txBody>
          <a:bodyPr>
            <a:normAutofit/>
          </a:bodyPr>
          <a:lstStyle/>
          <a:p>
            <a:r>
              <a:rPr lang="zh-CN" altLang="en-US" sz="2400" dirty="0"/>
              <a:t>系统框架与软硬件环境说明</a:t>
            </a:r>
          </a:p>
        </p:txBody>
      </p:sp>
      <p:sp>
        <p:nvSpPr>
          <p:cNvPr id="4" name="文本框 3">
            <a:extLst>
              <a:ext uri="{FF2B5EF4-FFF2-40B4-BE49-F238E27FC236}">
                <a16:creationId xmlns:a16="http://schemas.microsoft.com/office/drawing/2014/main" id="{99B62AA1-8D30-469A-9FE2-D6A8D7C2BADA}"/>
              </a:ext>
            </a:extLst>
          </p:cNvPr>
          <p:cNvSpPr txBox="1"/>
          <p:nvPr/>
        </p:nvSpPr>
        <p:spPr>
          <a:xfrm>
            <a:off x="6547188" y="1659249"/>
            <a:ext cx="1619075" cy="369332"/>
          </a:xfrm>
          <a:prstGeom prst="rect">
            <a:avLst/>
          </a:prstGeom>
          <a:noFill/>
        </p:spPr>
        <p:txBody>
          <a:bodyPr wrap="square" rtlCol="0">
            <a:spAutoFit/>
          </a:bodyPr>
          <a:lstStyle/>
          <a:p>
            <a:r>
              <a:rPr lang="zh-CN" altLang="en-US" b="1" dirty="0">
                <a:latin typeface="思源黑体 CN Bold"/>
                <a:ea typeface="微软雅黑" panose="020B0503020204020204" pitchFamily="34" charset="-122"/>
              </a:rPr>
              <a:t>软件环境说明</a:t>
            </a:r>
          </a:p>
        </p:txBody>
      </p:sp>
      <p:sp>
        <p:nvSpPr>
          <p:cNvPr id="5" name="文本框 4">
            <a:extLst>
              <a:ext uri="{FF2B5EF4-FFF2-40B4-BE49-F238E27FC236}">
                <a16:creationId xmlns:a16="http://schemas.microsoft.com/office/drawing/2014/main" id="{9AEB38F1-5FBE-4736-8004-3EC4CF205693}"/>
              </a:ext>
            </a:extLst>
          </p:cNvPr>
          <p:cNvSpPr txBox="1"/>
          <p:nvPr/>
        </p:nvSpPr>
        <p:spPr>
          <a:xfrm>
            <a:off x="6547188" y="2164593"/>
            <a:ext cx="3238150" cy="2092881"/>
          </a:xfrm>
          <a:prstGeom prst="rect">
            <a:avLst/>
          </a:prstGeom>
          <a:noFill/>
        </p:spPr>
        <p:txBody>
          <a:bodyPr wrap="square" rtlCol="0">
            <a:spAutoFit/>
          </a:bodyPr>
          <a:lstStyle/>
          <a:p>
            <a:r>
              <a:rPr lang="en-US" altLang="zh-CN" sz="1600" dirty="0">
                <a:latin typeface="微软雅黑" panose="020B0503020204020204" pitchFamily="34" charset="-122"/>
                <a:ea typeface="微软雅黑" panose="020B0503020204020204" pitchFamily="34" charset="-122"/>
                <a:cs typeface="Times New Roman" panose="02020603050405020304" pitchFamily="18" charset="0"/>
              </a:rPr>
              <a:t>ubuntu 16.04</a:t>
            </a:r>
          </a:p>
          <a:p>
            <a:r>
              <a:rPr lang="en-US" altLang="zh-CN" sz="1600" dirty="0">
                <a:latin typeface="微软雅黑" panose="020B0503020204020204" pitchFamily="34" charset="-122"/>
                <a:ea typeface="微软雅黑" panose="020B0503020204020204" pitchFamily="34" charset="-122"/>
                <a:cs typeface="Times New Roman" panose="02020603050405020304" pitchFamily="18" charset="0"/>
              </a:rPr>
              <a:t>Caffe</a:t>
            </a:r>
          </a:p>
          <a:p>
            <a:r>
              <a:rPr lang="en-US" altLang="zh-CN" sz="1600" dirty="0" err="1">
                <a:latin typeface="微软雅黑" panose="020B0503020204020204" pitchFamily="34" charset="-122"/>
                <a:ea typeface="微软雅黑" panose="020B0503020204020204" pitchFamily="34" charset="-122"/>
                <a:cs typeface="Times New Roman" panose="02020603050405020304" pitchFamily="18" charset="0"/>
              </a:rPr>
              <a:t>cuda</a:t>
            </a:r>
            <a:r>
              <a:rPr lang="en-US" altLang="zh-CN" sz="1600" dirty="0">
                <a:latin typeface="微软雅黑" panose="020B0503020204020204" pitchFamily="34" charset="-122"/>
                <a:ea typeface="微软雅黑" panose="020B0503020204020204" pitchFamily="34" charset="-122"/>
                <a:cs typeface="Times New Roman" panose="02020603050405020304" pitchFamily="18" charset="0"/>
              </a:rPr>
              <a:t> 9.0</a:t>
            </a:r>
          </a:p>
          <a:p>
            <a:r>
              <a:rPr lang="en-US" altLang="zh-CN" sz="1600" dirty="0" err="1">
                <a:latin typeface="微软雅黑" panose="020B0503020204020204" pitchFamily="34" charset="-122"/>
                <a:ea typeface="微软雅黑" panose="020B0503020204020204" pitchFamily="34" charset="-122"/>
                <a:cs typeface="Times New Roman" panose="02020603050405020304" pitchFamily="18" charset="0"/>
              </a:rPr>
              <a:t>cudnn</a:t>
            </a:r>
            <a:r>
              <a:rPr lang="en-US" altLang="zh-CN" sz="1600" dirty="0">
                <a:latin typeface="微软雅黑" panose="020B0503020204020204" pitchFamily="34" charset="-122"/>
                <a:ea typeface="微软雅黑" panose="020B0503020204020204" pitchFamily="34" charset="-122"/>
                <a:cs typeface="Times New Roman" panose="02020603050405020304" pitchFamily="18" charset="0"/>
              </a:rPr>
              <a:t> 7.4</a:t>
            </a:r>
          </a:p>
          <a:p>
            <a:r>
              <a:rPr lang="en-US" altLang="zh-CN" sz="1600" dirty="0">
                <a:latin typeface="微软雅黑" panose="020B0503020204020204" pitchFamily="34" charset="-122"/>
                <a:ea typeface="微软雅黑" panose="020B0503020204020204" pitchFamily="34" charset="-122"/>
                <a:cs typeface="Times New Roman" panose="02020603050405020304" pitchFamily="18" charset="0"/>
              </a:rPr>
              <a:t>python 2.7</a:t>
            </a:r>
          </a:p>
          <a:p>
            <a:r>
              <a:rPr lang="en-US" altLang="zh-CN" sz="1600" dirty="0">
                <a:latin typeface="微软雅黑" panose="020B0503020204020204" pitchFamily="34" charset="-122"/>
                <a:ea typeface="微软雅黑" panose="020B0503020204020204" pitchFamily="34" charset="-122"/>
                <a:cs typeface="Times New Roman" panose="02020603050405020304" pitchFamily="18" charset="0"/>
              </a:rPr>
              <a:t>opencv2.4.1</a:t>
            </a:r>
          </a:p>
          <a:p>
            <a:r>
              <a:rPr lang="en-US" altLang="zh-CN" sz="1600" dirty="0">
                <a:latin typeface="微软雅黑" panose="020B0503020204020204" pitchFamily="34" charset="-122"/>
                <a:ea typeface="微软雅黑" panose="020B0503020204020204" pitchFamily="34" charset="-122"/>
                <a:cs typeface="Times New Roman" panose="02020603050405020304" pitchFamily="18" charset="0"/>
              </a:rPr>
              <a:t>Django1.8</a:t>
            </a:r>
            <a:endParaRPr lang="zh-CN" altLang="zh-CN" sz="1600" dirty="0">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dirty="0"/>
          </a:p>
        </p:txBody>
      </p:sp>
      <p:sp>
        <p:nvSpPr>
          <p:cNvPr id="6" name="文本框 5">
            <a:extLst>
              <a:ext uri="{FF2B5EF4-FFF2-40B4-BE49-F238E27FC236}">
                <a16:creationId xmlns:a16="http://schemas.microsoft.com/office/drawing/2014/main" id="{2F9ABDE6-3E9E-4B45-9D47-B5C231E4AB91}"/>
              </a:ext>
            </a:extLst>
          </p:cNvPr>
          <p:cNvSpPr txBox="1"/>
          <p:nvPr/>
        </p:nvSpPr>
        <p:spPr>
          <a:xfrm>
            <a:off x="8883988" y="1641675"/>
            <a:ext cx="1619075" cy="369332"/>
          </a:xfrm>
          <a:prstGeom prst="rect">
            <a:avLst/>
          </a:prstGeom>
          <a:noFill/>
        </p:spPr>
        <p:txBody>
          <a:bodyPr wrap="square" rtlCol="0">
            <a:spAutoFit/>
          </a:bodyPr>
          <a:lstStyle/>
          <a:p>
            <a:r>
              <a:rPr lang="zh-CN" altLang="en-US" b="1" dirty="0">
                <a:latin typeface="思源黑体 CN Bold"/>
                <a:ea typeface="微软雅黑" panose="020B0503020204020204" pitchFamily="34" charset="-122"/>
              </a:rPr>
              <a:t>硬件环境说明</a:t>
            </a:r>
          </a:p>
        </p:txBody>
      </p:sp>
      <p:sp>
        <p:nvSpPr>
          <p:cNvPr id="7" name="文本框 6">
            <a:extLst>
              <a:ext uri="{FF2B5EF4-FFF2-40B4-BE49-F238E27FC236}">
                <a16:creationId xmlns:a16="http://schemas.microsoft.com/office/drawing/2014/main" id="{A7022EE1-91DA-4DEC-B1D1-D2687AFA94AC}"/>
              </a:ext>
            </a:extLst>
          </p:cNvPr>
          <p:cNvSpPr txBox="1"/>
          <p:nvPr/>
        </p:nvSpPr>
        <p:spPr>
          <a:xfrm>
            <a:off x="8883988" y="2215334"/>
            <a:ext cx="3238150" cy="362792"/>
          </a:xfrm>
          <a:prstGeom prst="rect">
            <a:avLst/>
          </a:prstGeom>
          <a:noFill/>
        </p:spPr>
        <p:txBody>
          <a:bodyPr wrap="square" rtlCol="0">
            <a:spAutoFit/>
          </a:bodyPr>
          <a:lstStyle/>
          <a:p>
            <a:pPr>
              <a:lnSpc>
                <a:spcPct val="120000"/>
              </a:lnSpc>
              <a:spcBef>
                <a:spcPct val="0"/>
              </a:spcBef>
            </a:pPr>
            <a:r>
              <a:rPr kumimoji="1"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NVIDIA TITAN </a:t>
            </a:r>
            <a:r>
              <a:rPr kumimoji="1" lang="en-US" altLang="zh-CN" sz="1600" dirty="0" err="1">
                <a:solidFill>
                  <a:schemeClr val="tx1">
                    <a:lumMod val="85000"/>
                    <a:lumOff val="15000"/>
                  </a:schemeClr>
                </a:solidFill>
                <a:latin typeface="微软雅黑" panose="020B0503020204020204" pitchFamily="34" charset="-122"/>
                <a:ea typeface="微软雅黑" panose="020B0503020204020204" pitchFamily="34" charset="-122"/>
              </a:rPr>
              <a:t>Xp</a:t>
            </a:r>
            <a:endParaRPr kumimoji="1" lang="zh-CN"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A7432DCA-4BE9-4B46-A16B-84C08EC8D208}"/>
              </a:ext>
            </a:extLst>
          </p:cNvPr>
          <p:cNvPicPr>
            <a:picLocks noChangeAspect="1"/>
          </p:cNvPicPr>
          <p:nvPr/>
        </p:nvPicPr>
        <p:blipFill>
          <a:blip r:embed="rId2"/>
          <a:stretch>
            <a:fillRect/>
          </a:stretch>
        </p:blipFill>
        <p:spPr>
          <a:xfrm>
            <a:off x="380593" y="1419203"/>
            <a:ext cx="5719555" cy="4768237"/>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6543966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ppt_w</p:attrName>
                                        </p:attrNameLst>
                                      </p:cBhvr>
                                      <p:tavLst>
                                        <p:tav tm="0">
                                          <p:val>
                                            <p:fltVal val="0"/>
                                          </p:val>
                                        </p:tav>
                                        <p:tav tm="100000">
                                          <p:val>
                                            <p:strVal val="#ppt_w"/>
                                          </p:val>
                                        </p:tav>
                                      </p:tavLst>
                                    </p:anim>
                                    <p:anim calcmode="lin" valueType="num">
                                      <p:cBhvr>
                                        <p:cTn id="15" dur="1000" fill="hold"/>
                                        <p:tgtEl>
                                          <p:spTgt spid="5"/>
                                        </p:tgtEl>
                                        <p:attrNameLst>
                                          <p:attrName>ppt_h</p:attrName>
                                        </p:attrNameLst>
                                      </p:cBhvr>
                                      <p:tavLst>
                                        <p:tav tm="0">
                                          <p:val>
                                            <p:fltVal val="0"/>
                                          </p:val>
                                        </p:tav>
                                        <p:tav tm="100000">
                                          <p:val>
                                            <p:strVal val="#ppt_h"/>
                                          </p:val>
                                        </p:tav>
                                      </p:tavLst>
                                    </p:anim>
                                    <p:anim calcmode="lin" valueType="num">
                                      <p:cBhvr>
                                        <p:cTn id="16" dur="1000" fill="hold"/>
                                        <p:tgtEl>
                                          <p:spTgt spid="5"/>
                                        </p:tgtEl>
                                        <p:attrNameLst>
                                          <p:attrName>style.rotation</p:attrName>
                                        </p:attrNameLst>
                                      </p:cBhvr>
                                      <p:tavLst>
                                        <p:tav tm="0">
                                          <p:val>
                                            <p:fltVal val="90"/>
                                          </p:val>
                                        </p:tav>
                                        <p:tav tm="100000">
                                          <p:val>
                                            <p:fltVal val="0"/>
                                          </p:val>
                                        </p:tav>
                                      </p:tavLst>
                                    </p:anim>
                                    <p:animEffect transition="in" filter="fade">
                                      <p:cBhvr>
                                        <p:cTn id="17" dur="1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ppt_x"/>
                                          </p:val>
                                        </p:tav>
                                        <p:tav tm="100000">
                                          <p:val>
                                            <p:strVal val="#ppt_x"/>
                                          </p:val>
                                        </p:tav>
                                      </p:tavLst>
                                    </p:anim>
                                    <p:anim calcmode="lin" valueType="num">
                                      <p:cBhvr additive="base">
                                        <p:cTn id="2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1000" fill="hold"/>
                                        <p:tgtEl>
                                          <p:spTgt spid="7"/>
                                        </p:tgtEl>
                                        <p:attrNameLst>
                                          <p:attrName>ppt_w</p:attrName>
                                        </p:attrNameLst>
                                      </p:cBhvr>
                                      <p:tavLst>
                                        <p:tav tm="0">
                                          <p:val>
                                            <p:fltVal val="0"/>
                                          </p:val>
                                        </p:tav>
                                        <p:tav tm="100000">
                                          <p:val>
                                            <p:strVal val="#ppt_w"/>
                                          </p:val>
                                        </p:tav>
                                      </p:tavLst>
                                    </p:anim>
                                    <p:anim calcmode="lin" valueType="num">
                                      <p:cBhvr>
                                        <p:cTn id="29" dur="1000" fill="hold"/>
                                        <p:tgtEl>
                                          <p:spTgt spid="7"/>
                                        </p:tgtEl>
                                        <p:attrNameLst>
                                          <p:attrName>ppt_h</p:attrName>
                                        </p:attrNameLst>
                                      </p:cBhvr>
                                      <p:tavLst>
                                        <p:tav tm="0">
                                          <p:val>
                                            <p:fltVal val="0"/>
                                          </p:val>
                                        </p:tav>
                                        <p:tav tm="100000">
                                          <p:val>
                                            <p:strVal val="#ppt_h"/>
                                          </p:val>
                                        </p:tav>
                                      </p:tavLst>
                                    </p:anim>
                                    <p:anim calcmode="lin" valueType="num">
                                      <p:cBhvr>
                                        <p:cTn id="30" dur="1000" fill="hold"/>
                                        <p:tgtEl>
                                          <p:spTgt spid="7"/>
                                        </p:tgtEl>
                                        <p:attrNameLst>
                                          <p:attrName>style.rotation</p:attrName>
                                        </p:attrNameLst>
                                      </p:cBhvr>
                                      <p:tavLst>
                                        <p:tav tm="0">
                                          <p:val>
                                            <p:fltVal val="90"/>
                                          </p:val>
                                        </p:tav>
                                        <p:tav tm="100000">
                                          <p:val>
                                            <p:fltVal val="0"/>
                                          </p:val>
                                        </p:tav>
                                      </p:tavLst>
                                    </p:anim>
                                    <p:animEffect transition="in" filter="fade">
                                      <p:cBhvr>
                                        <p:cTn id="31"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2366</TotalTime>
  <Words>1414</Words>
  <Application>Microsoft Office PowerPoint</Application>
  <PresentationFormat>宽屏</PresentationFormat>
  <Paragraphs>150</Paragraphs>
  <Slides>22</Slides>
  <Notes>18</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1</vt:i4>
      </vt:variant>
      <vt:variant>
        <vt:lpstr>幻灯片标题</vt:lpstr>
      </vt:variant>
      <vt:variant>
        <vt:i4>22</vt:i4>
      </vt:variant>
    </vt:vector>
  </HeadingPairs>
  <TitlesOfParts>
    <vt:vector size="36" baseType="lpstr">
      <vt:lpstr>FontAwesome</vt:lpstr>
      <vt:lpstr>华文细黑</vt:lpstr>
      <vt:lpstr>思源黑体 CN Bold</vt:lpstr>
      <vt:lpstr>思源黑体 CN Heavy</vt:lpstr>
      <vt:lpstr>思源黑体 CN Light</vt:lpstr>
      <vt:lpstr>思源黑体 CN Normal</vt:lpstr>
      <vt:lpstr>微软雅黑</vt:lpstr>
      <vt:lpstr>Arial</vt:lpstr>
      <vt:lpstr>Calibri</vt:lpstr>
      <vt:lpstr>Calibri Light</vt:lpstr>
      <vt:lpstr>Helvetica</vt:lpstr>
      <vt:lpstr>Times New Roman</vt:lpstr>
      <vt:lpstr>第一PPT，www.1ppt.com</vt:lpstr>
      <vt:lpstr>Document</vt:lpstr>
      <vt:lpstr>PowerPoint 演示文稿</vt:lpstr>
      <vt:lpstr>引言和开发背景</vt:lpstr>
      <vt:lpstr>PowerPoint 演示文稿</vt:lpstr>
      <vt:lpstr>PowerPoint 演示文稿</vt:lpstr>
      <vt:lpstr>系统设计</vt:lpstr>
      <vt:lpstr>系统任务</vt:lpstr>
      <vt:lpstr>系统算法</vt:lpstr>
      <vt:lpstr>R-FCN的结构图</vt:lpstr>
      <vt:lpstr>系统框架与软硬件环境说明</vt:lpstr>
      <vt:lpstr>PowerPoint 演示文稿</vt:lpstr>
      <vt:lpstr>创新点</vt:lpstr>
      <vt:lpstr>数据增强</vt:lpstr>
      <vt:lpstr>维度分解</vt:lpstr>
      <vt:lpstr>增加小尺度anchor</vt:lpstr>
      <vt:lpstr>PowerPoint 演示文稿</vt:lpstr>
      <vt:lpstr>系统测试</vt:lpstr>
      <vt:lpstr>系统测试</vt:lpstr>
      <vt:lpstr>系统测试</vt:lpstr>
      <vt:lpstr>系统测试</vt:lpstr>
      <vt:lpstr>PowerPoint 演示文稿</vt:lpstr>
      <vt:lpstr>未来展望</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粒子点线</dc:title>
  <dc:creator>第一PPT</dc:creator>
  <cp:keywords>www.1ppt.com</cp:keywords>
  <dc:description>www.1ppt.com</dc:description>
  <cp:lastModifiedBy>尹 止戈</cp:lastModifiedBy>
  <cp:revision>176</cp:revision>
  <dcterms:created xsi:type="dcterms:W3CDTF">2018-09-11T09:25:09Z</dcterms:created>
  <dcterms:modified xsi:type="dcterms:W3CDTF">2020-02-10T16:47:37Z</dcterms:modified>
</cp:coreProperties>
</file>

<file path=docProps/thumbnail.jpeg>
</file>